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OPPOSans H"/>
      <p:regular r:id="rId24"/>
    </p:embeddedFont>
    <p:embeddedFont>
      <p:font typeface="OPPOSans R"/>
      <p:regular r:id="rId25"/>
    </p:embeddedFont>
    <p:embeddedFont>
      <p:font typeface="Source Han Sans"/>
      <p:regular r:id="rId26"/>
    </p:embeddedFont>
    <p:embeddedFont>
      <p:font typeface="Source Han Sans CN Bold"/>
      <p:regular r:id="rId27"/>
    </p:embeddedFont>
    <p:embeddedFont>
      <p:font typeface="OPPOSans L"/>
      <p:regular r:id="rId28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font" Target="fonts/font1.fntdata"/>
<Relationship Id="rId25" Type="http://schemas.openxmlformats.org/officeDocument/2006/relationships/font" Target="fonts/font2.fntdata"/>
<Relationship Id="rId26" Type="http://schemas.openxmlformats.org/officeDocument/2006/relationships/font" Target="fonts/font5.fntdata"/>
<Relationship Id="rId27" Type="http://schemas.openxmlformats.org/officeDocument/2006/relationships/font" Target="fonts/font4.fntdata"/>
<Relationship Id="rId28" Type="http://schemas.openxmlformats.org/officeDocument/2006/relationships/font" Target="fonts/font3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Relationship Id="rId3" Type="http://schemas.openxmlformats.org/officeDocument/2006/relationships/image" Target="../media/image6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Relationship Id="rId3" Type="http://schemas.openxmlformats.org/officeDocument/2006/relationships/image" Target="../media/image7.jpe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Relationship Id="rId3" Type="http://schemas.openxmlformats.org/officeDocument/2006/relationships/image" Target="../media/image5.pn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Relationship Id="rId3" Type="http://schemas.openxmlformats.org/officeDocument/2006/relationships/image" Target="../media/image6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Relationship Id="rId3" Type="http://schemas.openxmlformats.org/officeDocument/2006/relationships/image" Target="../media/image1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Relationship Id="rId3" Type="http://schemas.openxmlformats.org/officeDocument/2006/relationships/image" Target="../media/image2.png"/>
<Relationship Id="rId4" Type="http://schemas.openxmlformats.org/officeDocument/2006/relationships/image" Target="../media/image3.png"/>
<Relationship Id="rId5" Type="http://schemas.openxmlformats.org/officeDocument/2006/relationships/image" Target="../media/image4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985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01760" y="1130300"/>
            <a:ext cx="6551182" cy="3096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5300">
                <a:ln w="12700"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生成式人工智能概论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4595043"/>
            <a:ext cx="12192000" cy="95594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716764" y="0"/>
            <a:ext cx="2587163" cy="3572593"/>
          </a:xfrm>
          <a:custGeom>
            <a:avLst/>
            <a:gdLst>
              <a:gd name="connsiteX0" fmla="*/ 0 w 2587163"/>
              <a:gd name="connsiteY0" fmla="*/ 0 h 3572593"/>
              <a:gd name="connsiteX1" fmla="*/ 2587163 w 2587163"/>
              <a:gd name="connsiteY1" fmla="*/ 0 h 3572593"/>
              <a:gd name="connsiteX2" fmla="*/ 2587163 w 2587163"/>
              <a:gd name="connsiteY2" fmla="*/ 2279123 h 3572593"/>
              <a:gd name="connsiteX3" fmla="*/ 1294141 w 2587163"/>
              <a:gd name="connsiteY3" fmla="*/ 3572593 h 3572593"/>
              <a:gd name="connsiteX4" fmla="*/ 1293694 w 2587163"/>
              <a:gd name="connsiteY4" fmla="*/ 3572593 h 3572593"/>
              <a:gd name="connsiteX5" fmla="*/ 0 w 2587163"/>
              <a:gd name="connsiteY5" fmla="*/ 2279347 h 3572593"/>
              <a:gd name="connsiteX6" fmla="*/ 0 w 2587163"/>
              <a:gd name="connsiteY6" fmla="*/ 2279123 h 3572593"/>
            </a:gdLst>
            <a:rect l="l" t="t" r="r" b="b"/>
            <a:pathLst>
              <a:path w="2587163" h="3572593">
                <a:moveTo>
                  <a:pt x="0" y="0"/>
                </a:moveTo>
                <a:lnTo>
                  <a:pt x="2587163" y="0"/>
                </a:lnTo>
                <a:lnTo>
                  <a:pt x="2587163" y="2279123"/>
                </a:lnTo>
                <a:cubicBezTo>
                  <a:pt x="2587298" y="2993373"/>
                  <a:pt x="2008390" y="3572459"/>
                  <a:pt x="1294141" y="3572593"/>
                </a:cubicBezTo>
                <a:cubicBezTo>
                  <a:pt x="1293991" y="3572593"/>
                  <a:pt x="1293843" y="3572593"/>
                  <a:pt x="1293694" y="3572593"/>
                </a:cubicBezTo>
                <a:cubicBezTo>
                  <a:pt x="579330" y="3572728"/>
                  <a:pt x="123" y="2993708"/>
                  <a:pt x="0" y="2279347"/>
                </a:cubicBezTo>
                <a:cubicBezTo>
                  <a:pt x="0" y="2279280"/>
                  <a:pt x="0" y="2279191"/>
                  <a:pt x="0" y="2279123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231065" y="5206163"/>
            <a:ext cx="1558337" cy="1322551"/>
          </a:xfrm>
          <a:custGeom>
            <a:avLst/>
            <a:gdLst>
              <a:gd name="connsiteX0" fmla="*/ 1558338 w 1558337"/>
              <a:gd name="connsiteY0" fmla="*/ 0 h 1322551"/>
              <a:gd name="connsiteX1" fmla="*/ 1558338 w 1558337"/>
              <a:gd name="connsiteY1" fmla="*/ 543383 h 1322551"/>
              <a:gd name="connsiteX2" fmla="*/ 779169 w 1558337"/>
              <a:gd name="connsiteY2" fmla="*/ 1322552 h 1322551"/>
              <a:gd name="connsiteX3" fmla="*/ 0 w 1558337"/>
              <a:gd name="connsiteY3" fmla="*/ 543383 h 1322551"/>
              <a:gd name="connsiteX4" fmla="*/ 0 w 1558337"/>
              <a:gd name="connsiteY4" fmla="*/ 51229 h 1322551"/>
              <a:gd name="connsiteX5" fmla="*/ 1558338 w 1558337"/>
              <a:gd name="connsiteY5" fmla="*/ 0 h 1322551"/>
            </a:gdLst>
            <a:rect l="l" t="t" r="r" b="b"/>
            <a:pathLst>
              <a:path w="1558337" h="1322551">
                <a:moveTo>
                  <a:pt x="1558338" y="0"/>
                </a:moveTo>
                <a:lnTo>
                  <a:pt x="1558338" y="543383"/>
                </a:lnTo>
                <a:cubicBezTo>
                  <a:pt x="1558338" y="973704"/>
                  <a:pt x="1209490" y="1322552"/>
                  <a:pt x="779169" y="1322552"/>
                </a:cubicBezTo>
                <a:cubicBezTo>
                  <a:pt x="348845" y="1322552"/>
                  <a:pt x="0" y="973704"/>
                  <a:pt x="0" y="543383"/>
                </a:cubicBezTo>
                <a:lnTo>
                  <a:pt x="0" y="51229"/>
                </a:lnTo>
                <a:cubicBezTo>
                  <a:pt x="504285" y="249791"/>
                  <a:pt x="1068175" y="231245"/>
                  <a:pt x="1558338" y="0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08698" y="1"/>
            <a:ext cx="1803073" cy="1307011"/>
          </a:xfrm>
          <a:custGeom>
            <a:avLst/>
            <a:gdLst>
              <a:gd name="connsiteX0" fmla="*/ 0 w 1803073"/>
              <a:gd name="connsiteY0" fmla="*/ 0 h 1307011"/>
              <a:gd name="connsiteX1" fmla="*/ 1803073 w 1803073"/>
              <a:gd name="connsiteY1" fmla="*/ 0 h 1307011"/>
              <a:gd name="connsiteX2" fmla="*/ 1803073 w 1803073"/>
              <a:gd name="connsiteY2" fmla="*/ 405475 h 1307011"/>
              <a:gd name="connsiteX3" fmla="*/ 901536 w 1803073"/>
              <a:gd name="connsiteY3" fmla="*/ 1307011 h 1307011"/>
              <a:gd name="connsiteX4" fmla="*/ 0 w 1803073"/>
              <a:gd name="connsiteY4" fmla="*/ 405475 h 1307011"/>
            </a:gdLst>
            <a:rect l="l" t="t" r="r" b="b"/>
            <a:pathLst>
              <a:path w="1803073" h="1307011">
                <a:moveTo>
                  <a:pt x="0" y="0"/>
                </a:moveTo>
                <a:lnTo>
                  <a:pt x="1803073" y="0"/>
                </a:lnTo>
                <a:lnTo>
                  <a:pt x="1803073" y="405475"/>
                </a:lnTo>
                <a:cubicBezTo>
                  <a:pt x="1803073" y="903380"/>
                  <a:pt x="1399440" y="1307011"/>
                  <a:pt x="901536" y="1307011"/>
                </a:cubicBezTo>
                <a:cubicBezTo>
                  <a:pt x="403631" y="1307011"/>
                  <a:pt x="0" y="903380"/>
                  <a:pt x="0" y="40547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29000"/>
            </a:schemeClr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95603" y="4833147"/>
            <a:ext cx="1794894" cy="3730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042747" y="4833147"/>
            <a:ext cx="1794894" cy="3730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47400" y="4892760"/>
            <a:ext cx="1891301" cy="2898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94544" y="4883783"/>
            <a:ext cx="189130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时间：202X.</a:t>
            </a:r>
            <a:r>
              <a:rPr kumimoji="1" lang="en-US" altLang="zh-CN" sz="14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XX</a:t>
            </a:r>
            <a:endParaRPr kumimoji="1" lang="zh-CN" altLang="en-US"/>
          </a:p>
        </p:txBody>
      </p:sp>
      <p:grpSp>
        <p:nvGrpSpPr>
          <p:cNvPr id="12" name=""/>
          <p:cNvGrpSpPr/>
          <p:nvPr/>
        </p:nvGrpSpPr>
        <p:grpSpPr>
          <a:xfrm>
            <a:off x="7306157" y="1820710"/>
            <a:ext cx="3440870" cy="3440872"/>
            <a:chOff x="7306157" y="1820710"/>
            <a:chExt cx="3440870" cy="3440872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7306157" y="1820710"/>
              <a:ext cx="3440870" cy="3440872"/>
            </a:xfrm>
            <a:custGeom>
              <a:avLst/>
              <a:gdLst>
                <a:gd name="connsiteX0" fmla="*/ 3918887 w 3918886"/>
                <a:gd name="connsiteY0" fmla="*/ 1959444 h 3918887"/>
                <a:gd name="connsiteX1" fmla="*/ 1959443 w 3918886"/>
                <a:gd name="connsiteY1" fmla="*/ 3918887 h 3918887"/>
                <a:gd name="connsiteX2" fmla="*/ 0 w 3918886"/>
                <a:gd name="connsiteY2" fmla="*/ 1959444 h 3918887"/>
                <a:gd name="connsiteX3" fmla="*/ 1959443 w 3918886"/>
                <a:gd name="connsiteY3" fmla="*/ 1 h 3918887"/>
                <a:gd name="connsiteX4" fmla="*/ 3918887 w 3918886"/>
                <a:gd name="connsiteY4" fmla="*/ 1959444 h 3918887"/>
              </a:gdLst>
              <a:rect l="l" t="t" r="r" b="b"/>
              <a:pathLst>
                <a:path w="3918886" h="3918887">
                  <a:moveTo>
                    <a:pt x="3918887" y="1959444"/>
                  </a:moveTo>
                  <a:cubicBezTo>
                    <a:pt x="3918887" y="3041614"/>
                    <a:pt x="3041614" y="3918887"/>
                    <a:pt x="1959443" y="3918887"/>
                  </a:cubicBezTo>
                  <a:cubicBezTo>
                    <a:pt x="877273" y="3918887"/>
                    <a:pt x="0" y="3041615"/>
                    <a:pt x="0" y="1959444"/>
                  </a:cubicBezTo>
                  <a:cubicBezTo>
                    <a:pt x="0" y="877273"/>
                    <a:pt x="877273" y="1"/>
                    <a:pt x="1959443" y="1"/>
                  </a:cubicBezTo>
                  <a:cubicBezTo>
                    <a:pt x="3041614" y="1"/>
                    <a:pt x="3918887" y="877273"/>
                    <a:pt x="3918887" y="19594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7423222" y="1937776"/>
              <a:ext cx="3206738" cy="3206740"/>
            </a:xfrm>
            <a:custGeom>
              <a:avLst/>
              <a:gdLst>
                <a:gd name="connsiteX0" fmla="*/ 3652229 w 3652228"/>
                <a:gd name="connsiteY0" fmla="*/ 1826115 h 3652229"/>
                <a:gd name="connsiteX1" fmla="*/ 1826115 w 3652228"/>
                <a:gd name="connsiteY1" fmla="*/ 3652229 h 3652229"/>
                <a:gd name="connsiteX2" fmla="*/ 0 w 3652228"/>
                <a:gd name="connsiteY2" fmla="*/ 1826114 h 3652229"/>
                <a:gd name="connsiteX3" fmla="*/ 1826115 w 3652228"/>
                <a:gd name="connsiteY3" fmla="*/ 0 h 3652229"/>
                <a:gd name="connsiteX4" fmla="*/ 3652229 w 3652228"/>
                <a:gd name="connsiteY4" fmla="*/ 1826115 h 3652229"/>
              </a:gdLst>
              <a:rect l="l" t="t" r="r" b="b"/>
              <a:pathLst>
                <a:path w="3652228" h="3652229">
                  <a:moveTo>
                    <a:pt x="3652229" y="1826115"/>
                  </a:moveTo>
                  <a:cubicBezTo>
                    <a:pt x="3652229" y="2834650"/>
                    <a:pt x="2834650" y="3652229"/>
                    <a:pt x="1826115" y="3652229"/>
                  </a:cubicBezTo>
                  <a:cubicBezTo>
                    <a:pt x="817579" y="3652229"/>
                    <a:pt x="0" y="2834650"/>
                    <a:pt x="0" y="1826114"/>
                  </a:cubicBezTo>
                  <a:cubicBezTo>
                    <a:pt x="0" y="817579"/>
                    <a:pt x="817579" y="0"/>
                    <a:pt x="1826115" y="0"/>
                  </a:cubicBezTo>
                  <a:cubicBezTo>
                    <a:pt x="2834650" y="0"/>
                    <a:pt x="3652229" y="817579"/>
                    <a:pt x="3652229" y="1826115"/>
                  </a:cubicBezTo>
                  <a:close/>
                </a:path>
              </a:pathLst>
            </a:custGeom>
            <a:solidFill>
              <a:schemeClr val="bg1"/>
            </a:solidFill>
            <a:ln w="2237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pic>
          <p:nvPicPr>
            <p:cNvPr id="15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7868680" y="2684350"/>
              <a:ext cx="2197457" cy="21974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标题 1"/>
          <p:cNvSpPr txBox="1"/>
          <p:nvPr/>
        </p:nvSpPr>
        <p:spPr>
          <a:xfrm rot="0" flipH="0" flipV="0">
            <a:off x="732146" y="6450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492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120053"/>
            <a:ext cx="12192000" cy="2638425"/>
          </a:xfrm>
          <a:custGeom>
            <a:avLst/>
            <a:gdLst>
              <a:gd name="connsiteX0" fmla="*/ 0 w 12192000"/>
              <a:gd name="connsiteY0" fmla="*/ 0 h 2638425"/>
              <a:gd name="connsiteX1" fmla="*/ 12192000 w 12192000"/>
              <a:gd name="connsiteY1" fmla="*/ 0 h 2638425"/>
              <a:gd name="connsiteX2" fmla="*/ 12192000 w 12192000"/>
              <a:gd name="connsiteY2" fmla="*/ 2638425 h 2638425"/>
              <a:gd name="connsiteX3" fmla="*/ 0 w 12192000"/>
              <a:gd name="connsiteY3" fmla="*/ 2638425 h 2638425"/>
            </a:gdLst>
            <a:rect l="l" t="t" r="r" b="b"/>
            <a:pathLst>
              <a:path w="12192000" h="2638425">
                <a:moveTo>
                  <a:pt x="0" y="0"/>
                </a:moveTo>
                <a:lnTo>
                  <a:pt x="12192000" y="0"/>
                </a:lnTo>
                <a:lnTo>
                  <a:pt x="12192000" y="2638425"/>
                </a:lnTo>
                <a:lnTo>
                  <a:pt x="0" y="263842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19886" y="0"/>
            <a:ext cx="2587163" cy="3361687"/>
          </a:xfrm>
          <a:custGeom>
            <a:avLst/>
            <a:gdLst>
              <a:gd name="connsiteX0" fmla="*/ 0 w 2587163"/>
              <a:gd name="connsiteY0" fmla="*/ 0 h 3361687"/>
              <a:gd name="connsiteX1" fmla="*/ 2587163 w 2587163"/>
              <a:gd name="connsiteY1" fmla="*/ 0 h 3361687"/>
              <a:gd name="connsiteX2" fmla="*/ 2587163 w 2587163"/>
              <a:gd name="connsiteY2" fmla="*/ 2068217 h 3361687"/>
              <a:gd name="connsiteX3" fmla="*/ 1294141 w 2587163"/>
              <a:gd name="connsiteY3" fmla="*/ 3361687 h 3361687"/>
              <a:gd name="connsiteX4" fmla="*/ 1293694 w 2587163"/>
              <a:gd name="connsiteY4" fmla="*/ 3361687 h 3361687"/>
              <a:gd name="connsiteX5" fmla="*/ 0 w 2587163"/>
              <a:gd name="connsiteY5" fmla="*/ 2068441 h 3361687"/>
              <a:gd name="connsiteX6" fmla="*/ 0 w 2587163"/>
              <a:gd name="connsiteY6" fmla="*/ 2068217 h 3361687"/>
            </a:gdLst>
            <a:rect l="l" t="t" r="r" b="b"/>
            <a:pathLst>
              <a:path w="2587163" h="3361687">
                <a:moveTo>
                  <a:pt x="0" y="0"/>
                </a:moveTo>
                <a:lnTo>
                  <a:pt x="2587163" y="0"/>
                </a:lnTo>
                <a:lnTo>
                  <a:pt x="2587163" y="2068217"/>
                </a:lnTo>
                <a:cubicBezTo>
                  <a:pt x="2587298" y="2782467"/>
                  <a:pt x="2008390" y="3361553"/>
                  <a:pt x="1294141" y="3361687"/>
                </a:cubicBezTo>
                <a:cubicBezTo>
                  <a:pt x="1293991" y="3361687"/>
                  <a:pt x="1293843" y="3361687"/>
                  <a:pt x="1293694" y="3361687"/>
                </a:cubicBezTo>
                <a:cubicBezTo>
                  <a:pt x="579330" y="3361822"/>
                  <a:pt x="123" y="2782802"/>
                  <a:pt x="0" y="2068441"/>
                </a:cubicBezTo>
                <a:cubicBezTo>
                  <a:pt x="0" y="2068374"/>
                  <a:pt x="0" y="2068285"/>
                  <a:pt x="0" y="2068217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34299" y="4792288"/>
            <a:ext cx="1558337" cy="1322551"/>
          </a:xfrm>
          <a:custGeom>
            <a:avLst/>
            <a:gdLst>
              <a:gd name="connsiteX0" fmla="*/ 1558338 w 1558337"/>
              <a:gd name="connsiteY0" fmla="*/ 0 h 1322551"/>
              <a:gd name="connsiteX1" fmla="*/ 1558338 w 1558337"/>
              <a:gd name="connsiteY1" fmla="*/ 543383 h 1322551"/>
              <a:gd name="connsiteX2" fmla="*/ 779169 w 1558337"/>
              <a:gd name="connsiteY2" fmla="*/ 1322552 h 1322551"/>
              <a:gd name="connsiteX3" fmla="*/ 0 w 1558337"/>
              <a:gd name="connsiteY3" fmla="*/ 543383 h 1322551"/>
              <a:gd name="connsiteX4" fmla="*/ 0 w 1558337"/>
              <a:gd name="connsiteY4" fmla="*/ 51229 h 1322551"/>
              <a:gd name="connsiteX5" fmla="*/ 1558338 w 1558337"/>
              <a:gd name="connsiteY5" fmla="*/ 0 h 1322551"/>
            </a:gdLst>
            <a:rect l="l" t="t" r="r" b="b"/>
            <a:pathLst>
              <a:path w="1558337" h="1322551">
                <a:moveTo>
                  <a:pt x="1558338" y="0"/>
                </a:moveTo>
                <a:lnTo>
                  <a:pt x="1558338" y="543383"/>
                </a:lnTo>
                <a:cubicBezTo>
                  <a:pt x="1558338" y="973704"/>
                  <a:pt x="1209490" y="1322552"/>
                  <a:pt x="779169" y="1322552"/>
                </a:cubicBezTo>
                <a:cubicBezTo>
                  <a:pt x="348845" y="1322552"/>
                  <a:pt x="0" y="973704"/>
                  <a:pt x="0" y="543383"/>
                </a:cubicBezTo>
                <a:lnTo>
                  <a:pt x="0" y="51229"/>
                </a:lnTo>
                <a:cubicBezTo>
                  <a:pt x="504285" y="249791"/>
                  <a:pt x="1068175" y="231245"/>
                  <a:pt x="1558338" y="0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95772" y="1921570"/>
            <a:ext cx="3035390" cy="3035390"/>
          </a:xfrm>
          <a:custGeom>
            <a:avLst/>
            <a:gdLst>
              <a:gd name="connsiteX0" fmla="*/ 3918887 w 3918886"/>
              <a:gd name="connsiteY0" fmla="*/ 1959444 h 3918887"/>
              <a:gd name="connsiteX1" fmla="*/ 1959443 w 3918886"/>
              <a:gd name="connsiteY1" fmla="*/ 3918887 h 3918887"/>
              <a:gd name="connsiteX2" fmla="*/ 0 w 3918886"/>
              <a:gd name="connsiteY2" fmla="*/ 1959444 h 3918887"/>
              <a:gd name="connsiteX3" fmla="*/ 1959443 w 3918886"/>
              <a:gd name="connsiteY3" fmla="*/ 1 h 3918887"/>
              <a:gd name="connsiteX4" fmla="*/ 3918887 w 3918886"/>
              <a:gd name="connsiteY4" fmla="*/ 1959444 h 3918887"/>
            </a:gdLst>
            <a:rect l="l" t="t" r="r" b="b"/>
            <a:pathLst>
              <a:path w="3918886" h="3918887">
                <a:moveTo>
                  <a:pt x="3918887" y="1959444"/>
                </a:moveTo>
                <a:cubicBezTo>
                  <a:pt x="3918887" y="3041614"/>
                  <a:pt x="3041614" y="3918887"/>
                  <a:pt x="1959443" y="3918887"/>
                </a:cubicBezTo>
                <a:cubicBezTo>
                  <a:pt x="877273" y="3918887"/>
                  <a:pt x="0" y="3041615"/>
                  <a:pt x="0" y="1959444"/>
                </a:cubicBezTo>
                <a:cubicBezTo>
                  <a:pt x="0" y="877273"/>
                  <a:pt x="877273" y="1"/>
                  <a:pt x="1959443" y="1"/>
                </a:cubicBezTo>
                <a:cubicBezTo>
                  <a:pt x="3041614" y="1"/>
                  <a:pt x="3918887" y="877273"/>
                  <a:pt x="3918887" y="19594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79375" cap="flat">
            <a:solidFill>
              <a:schemeClr val="bg1"/>
            </a:solidFill>
            <a:miter/>
          </a:ln>
          <a:effectLst>
            <a:outerShdw dist="254000" blurRad="381000" dir="4200000" sx="96000" sy="96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28801" y="2054599"/>
            <a:ext cx="2769332" cy="2769332"/>
          </a:xfrm>
          <a:custGeom>
            <a:avLst/>
            <a:gdLst>
              <a:gd name="connsiteX0" fmla="*/ 3652229 w 3652228"/>
              <a:gd name="connsiteY0" fmla="*/ 1826115 h 3652229"/>
              <a:gd name="connsiteX1" fmla="*/ 1826115 w 3652228"/>
              <a:gd name="connsiteY1" fmla="*/ 3652229 h 3652229"/>
              <a:gd name="connsiteX2" fmla="*/ 0 w 3652228"/>
              <a:gd name="connsiteY2" fmla="*/ 1826114 h 3652229"/>
              <a:gd name="connsiteX3" fmla="*/ 1826115 w 3652228"/>
              <a:gd name="connsiteY3" fmla="*/ 0 h 3652229"/>
              <a:gd name="connsiteX4" fmla="*/ 3652229 w 3652228"/>
              <a:gd name="connsiteY4" fmla="*/ 1826115 h 3652229"/>
            </a:gdLst>
            <a:rect l="l" t="t" r="r" b="b"/>
            <a:pathLst>
              <a:path w="3652228" h="3652229">
                <a:moveTo>
                  <a:pt x="3652229" y="1826115"/>
                </a:moveTo>
                <a:cubicBezTo>
                  <a:pt x="3652229" y="2834650"/>
                  <a:pt x="2834650" y="3652229"/>
                  <a:pt x="1826115" y="3652229"/>
                </a:cubicBezTo>
                <a:cubicBezTo>
                  <a:pt x="817579" y="3652229"/>
                  <a:pt x="0" y="2834650"/>
                  <a:pt x="0" y="1826114"/>
                </a:cubicBezTo>
                <a:cubicBezTo>
                  <a:pt x="0" y="817579"/>
                  <a:pt x="817579" y="0"/>
                  <a:pt x="1826115" y="0"/>
                </a:cubicBezTo>
                <a:cubicBezTo>
                  <a:pt x="2834650" y="0"/>
                  <a:pt x="3652229" y="817579"/>
                  <a:pt x="3652229" y="1826115"/>
                </a:cubicBezTo>
                <a:close/>
              </a:path>
            </a:pathLst>
          </a:custGeom>
          <a:solidFill>
            <a:schemeClr val="bg1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78965" y="2397714"/>
            <a:ext cx="6839935" cy="2083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应用场景与案例分析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05418" y="1258327"/>
            <a:ext cx="3216096" cy="4361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9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043769" y="6450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553798" y="2074781"/>
            <a:ext cx="1189020" cy="604251"/>
          </a:xfrm>
          <a:custGeom>
            <a:avLst/>
            <a:gdLst>
              <a:gd name="connsiteX0" fmla="*/ 890337 w 1780674"/>
              <a:gd name="connsiteY0" fmla="*/ 0 h 902369"/>
              <a:gd name="connsiteX1" fmla="*/ 1780674 w 1780674"/>
              <a:gd name="connsiteY1" fmla="*/ 890337 h 902369"/>
              <a:gd name="connsiteX2" fmla="*/ 1780067 w 1780674"/>
              <a:gd name="connsiteY2" fmla="*/ 902369 h 902369"/>
              <a:gd name="connsiteX3" fmla="*/ 608 w 1780674"/>
              <a:gd name="connsiteY3" fmla="*/ 902369 h 902369"/>
              <a:gd name="connsiteX4" fmla="*/ 0 w 1780674"/>
              <a:gd name="connsiteY4" fmla="*/ 890337 h 902369"/>
              <a:gd name="connsiteX5" fmla="*/ 890337 w 1780674"/>
              <a:gd name="connsiteY5" fmla="*/ 0 h 902369"/>
            </a:gdLst>
            <a:rect l="l" t="t" r="r" b="b"/>
            <a:pathLst>
              <a:path w="1780674" h="902369">
                <a:moveTo>
                  <a:pt x="890337" y="0"/>
                </a:moveTo>
                <a:cubicBezTo>
                  <a:pt x="1382057" y="0"/>
                  <a:pt x="1780674" y="398617"/>
                  <a:pt x="1780674" y="890337"/>
                </a:cubicBezTo>
                <a:lnTo>
                  <a:pt x="1780067" y="902369"/>
                </a:lnTo>
                <a:lnTo>
                  <a:pt x="608" y="902369"/>
                </a:lnTo>
                <a:lnTo>
                  <a:pt x="0" y="890337"/>
                </a:lnTo>
                <a:cubicBezTo>
                  <a:pt x="0" y="398617"/>
                  <a:pt x="398617" y="0"/>
                  <a:pt x="8903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2679032"/>
            <a:ext cx="2975816" cy="306136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96556" y="3436077"/>
            <a:ext cx="2703504" cy="21011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AIGC辅助撰写文章、报告等，提升创作效率。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5729011"/>
            <a:ext cx="2975816" cy="1066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96556" y="3027614"/>
            <a:ext cx="2703504" cy="3767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写作辅助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994104" y="2283260"/>
            <a:ext cx="308408" cy="30840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436482" y="2074781"/>
            <a:ext cx="1189020" cy="604251"/>
          </a:xfrm>
          <a:custGeom>
            <a:avLst/>
            <a:gdLst>
              <a:gd name="connsiteX0" fmla="*/ 890337 w 1780674"/>
              <a:gd name="connsiteY0" fmla="*/ 0 h 902369"/>
              <a:gd name="connsiteX1" fmla="*/ 1780674 w 1780674"/>
              <a:gd name="connsiteY1" fmla="*/ 890337 h 902369"/>
              <a:gd name="connsiteX2" fmla="*/ 1780067 w 1780674"/>
              <a:gd name="connsiteY2" fmla="*/ 902369 h 902369"/>
              <a:gd name="connsiteX3" fmla="*/ 608 w 1780674"/>
              <a:gd name="connsiteY3" fmla="*/ 902369 h 902369"/>
              <a:gd name="connsiteX4" fmla="*/ 0 w 1780674"/>
              <a:gd name="connsiteY4" fmla="*/ 890337 h 902369"/>
              <a:gd name="connsiteX5" fmla="*/ 890337 w 1780674"/>
              <a:gd name="connsiteY5" fmla="*/ 0 h 902369"/>
            </a:gdLst>
            <a:rect l="l" t="t" r="r" b="b"/>
            <a:pathLst>
              <a:path w="1780674" h="902369">
                <a:moveTo>
                  <a:pt x="890337" y="0"/>
                </a:moveTo>
                <a:cubicBezTo>
                  <a:pt x="1382057" y="0"/>
                  <a:pt x="1780674" y="398617"/>
                  <a:pt x="1780674" y="890337"/>
                </a:cubicBezTo>
                <a:lnTo>
                  <a:pt x="1780067" y="902369"/>
                </a:lnTo>
                <a:lnTo>
                  <a:pt x="608" y="902369"/>
                </a:lnTo>
                <a:lnTo>
                  <a:pt x="0" y="890337"/>
                </a:lnTo>
                <a:cubicBezTo>
                  <a:pt x="0" y="398617"/>
                  <a:pt x="398617" y="0"/>
                  <a:pt x="8903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543084" y="2679032"/>
            <a:ext cx="2975816" cy="306136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679240" y="3436077"/>
            <a:ext cx="2703504" cy="2096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利用AIGC进行多语言翻译，促进跨文化交流。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543084" y="5729011"/>
            <a:ext cx="2975816" cy="1066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679240" y="3022600"/>
            <a:ext cx="2703504" cy="3817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创意写作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876810" y="2283260"/>
            <a:ext cx="308363" cy="308407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495140" y="2074781"/>
            <a:ext cx="1189020" cy="604251"/>
          </a:xfrm>
          <a:custGeom>
            <a:avLst/>
            <a:gdLst>
              <a:gd name="connsiteX0" fmla="*/ 890337 w 1780674"/>
              <a:gd name="connsiteY0" fmla="*/ 0 h 902369"/>
              <a:gd name="connsiteX1" fmla="*/ 1780674 w 1780674"/>
              <a:gd name="connsiteY1" fmla="*/ 890337 h 902369"/>
              <a:gd name="connsiteX2" fmla="*/ 1780067 w 1780674"/>
              <a:gd name="connsiteY2" fmla="*/ 902369 h 902369"/>
              <a:gd name="connsiteX3" fmla="*/ 608 w 1780674"/>
              <a:gd name="connsiteY3" fmla="*/ 902369 h 902369"/>
              <a:gd name="connsiteX4" fmla="*/ 0 w 1780674"/>
              <a:gd name="connsiteY4" fmla="*/ 890337 h 902369"/>
              <a:gd name="connsiteX5" fmla="*/ 890337 w 1780674"/>
              <a:gd name="connsiteY5" fmla="*/ 0 h 902369"/>
            </a:gdLst>
            <a:rect l="l" t="t" r="r" b="b"/>
            <a:pathLst>
              <a:path w="1780674" h="902369">
                <a:moveTo>
                  <a:pt x="890337" y="0"/>
                </a:moveTo>
                <a:cubicBezTo>
                  <a:pt x="1382057" y="0"/>
                  <a:pt x="1780674" y="398617"/>
                  <a:pt x="1780674" y="890337"/>
                </a:cubicBezTo>
                <a:lnTo>
                  <a:pt x="1780067" y="902369"/>
                </a:lnTo>
                <a:lnTo>
                  <a:pt x="608" y="902369"/>
                </a:lnTo>
                <a:lnTo>
                  <a:pt x="0" y="890337"/>
                </a:lnTo>
                <a:cubicBezTo>
                  <a:pt x="0" y="398617"/>
                  <a:pt x="398617" y="0"/>
                  <a:pt x="8903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601742" y="2679032"/>
            <a:ext cx="2975816" cy="306136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737898" y="3436077"/>
            <a:ext cx="2703504" cy="21011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AIGC在小说创作、剧本编写中的应用。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601742" y="5729011"/>
            <a:ext cx="2975816" cy="1066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737898" y="3022600"/>
            <a:ext cx="2703504" cy="3817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语言翻译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935447" y="2292123"/>
            <a:ext cx="308407" cy="29068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文本生成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336632" y="0"/>
            <a:ext cx="5855368" cy="6858000"/>
          </a:xfrm>
          <a:prstGeom prst="rect">
            <a:avLst/>
          </a:prstGeom>
          <a:blipFill>
            <a:blip r:embed="rId3"/>
            <a:srcRect l="0" t="0" r="0" b="0"/>
            <a:tile tx="0" ty="0" sx="100000" sy="100000" algn="ctr"/>
          </a:blip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4818420"/>
            <a:ext cx="504002" cy="504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4401" y="4962420"/>
            <a:ext cx="216000" cy="216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62233" y="4556086"/>
            <a:ext cx="4754365" cy="61553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AI绘画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54211" y="5180102"/>
            <a:ext cx="4754365" cy="9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AI生成的艺术作品，如佳士得拍卖的AI画作。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3107266"/>
            <a:ext cx="504002" cy="504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6401" y="3234446"/>
            <a:ext cx="252000" cy="220621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262233" y="2844932"/>
            <a:ext cx="4754365" cy="61553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音乐创作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62232" y="3465470"/>
            <a:ext cx="4754365" cy="9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AIGC生成音乐，提供新的艺术表现形式。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1392634"/>
            <a:ext cx="504002" cy="504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04401" y="1536634"/>
            <a:ext cx="216000" cy="216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262233" y="1130300"/>
            <a:ext cx="4754365" cy="61553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设计辅助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254211" y="1754316"/>
            <a:ext cx="4754365" cy="9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在平面设计、产品设计中提供创意灵感。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艺术创作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60400" y="1727200"/>
            <a:ext cx="3337529" cy="3810000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rot="0" flipH="0" flipV="0">
            <a:off x="2178382" y="2413090"/>
            <a:ext cx="301566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</a:ln>
        </p:spPr>
      </p:cxnSp>
      <p:sp>
        <p:nvSpPr>
          <p:cNvPr id="5" name="标题 1"/>
          <p:cNvSpPr txBox="1"/>
          <p:nvPr/>
        </p:nvSpPr>
        <p:spPr>
          <a:xfrm rot="0" flipH="0" flipV="0">
            <a:off x="1168401" y="2562744"/>
            <a:ext cx="2321528" cy="7456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医疗领域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95983" y="3400268"/>
            <a:ext cx="2466368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AIGC在药物发现、病例报告生成中的应用。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4420886" y="1727200"/>
            <a:ext cx="3337529" cy="3810000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0" flipV="0">
            <a:off x="5938867" y="2413090"/>
            <a:ext cx="301566" cy="0"/>
          </a:xfrm>
          <a:prstGeom prst="line">
            <a:avLst/>
          </a:prstGeom>
          <a:noFill/>
          <a:ln w="12700" cap="rnd">
            <a:solidFill>
              <a:schemeClr val="bg1"/>
            </a:solidFill>
            <a:round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4928886" y="2562744"/>
            <a:ext cx="2321528" cy="7456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教育领域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25821" y="3400268"/>
            <a:ext cx="252766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辅助教学内容生成，个性化学习体验。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181371" y="1727200"/>
            <a:ext cx="3337529" cy="3810000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0" flipV="0">
            <a:off x="9699353" y="2413090"/>
            <a:ext cx="301566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8689372" y="2562744"/>
            <a:ext cx="2321528" cy="7456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金融领域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670851" y="3400268"/>
            <a:ext cx="235857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风险评估报告生成，投资策略建议。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行业应用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492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120053"/>
            <a:ext cx="12192000" cy="2638425"/>
          </a:xfrm>
          <a:custGeom>
            <a:avLst/>
            <a:gdLst>
              <a:gd name="connsiteX0" fmla="*/ 0 w 12192000"/>
              <a:gd name="connsiteY0" fmla="*/ 0 h 2638425"/>
              <a:gd name="connsiteX1" fmla="*/ 12192000 w 12192000"/>
              <a:gd name="connsiteY1" fmla="*/ 0 h 2638425"/>
              <a:gd name="connsiteX2" fmla="*/ 12192000 w 12192000"/>
              <a:gd name="connsiteY2" fmla="*/ 2638425 h 2638425"/>
              <a:gd name="connsiteX3" fmla="*/ 0 w 12192000"/>
              <a:gd name="connsiteY3" fmla="*/ 2638425 h 2638425"/>
            </a:gdLst>
            <a:rect l="l" t="t" r="r" b="b"/>
            <a:pathLst>
              <a:path w="12192000" h="2638425">
                <a:moveTo>
                  <a:pt x="0" y="0"/>
                </a:moveTo>
                <a:lnTo>
                  <a:pt x="12192000" y="0"/>
                </a:lnTo>
                <a:lnTo>
                  <a:pt x="12192000" y="2638425"/>
                </a:lnTo>
                <a:lnTo>
                  <a:pt x="0" y="263842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19886" y="0"/>
            <a:ext cx="2587163" cy="3361687"/>
          </a:xfrm>
          <a:custGeom>
            <a:avLst/>
            <a:gdLst>
              <a:gd name="connsiteX0" fmla="*/ 0 w 2587163"/>
              <a:gd name="connsiteY0" fmla="*/ 0 h 3361687"/>
              <a:gd name="connsiteX1" fmla="*/ 2587163 w 2587163"/>
              <a:gd name="connsiteY1" fmla="*/ 0 h 3361687"/>
              <a:gd name="connsiteX2" fmla="*/ 2587163 w 2587163"/>
              <a:gd name="connsiteY2" fmla="*/ 2068217 h 3361687"/>
              <a:gd name="connsiteX3" fmla="*/ 1294141 w 2587163"/>
              <a:gd name="connsiteY3" fmla="*/ 3361687 h 3361687"/>
              <a:gd name="connsiteX4" fmla="*/ 1293694 w 2587163"/>
              <a:gd name="connsiteY4" fmla="*/ 3361687 h 3361687"/>
              <a:gd name="connsiteX5" fmla="*/ 0 w 2587163"/>
              <a:gd name="connsiteY5" fmla="*/ 2068441 h 3361687"/>
              <a:gd name="connsiteX6" fmla="*/ 0 w 2587163"/>
              <a:gd name="connsiteY6" fmla="*/ 2068217 h 3361687"/>
            </a:gdLst>
            <a:rect l="l" t="t" r="r" b="b"/>
            <a:pathLst>
              <a:path w="2587163" h="3361687">
                <a:moveTo>
                  <a:pt x="0" y="0"/>
                </a:moveTo>
                <a:lnTo>
                  <a:pt x="2587163" y="0"/>
                </a:lnTo>
                <a:lnTo>
                  <a:pt x="2587163" y="2068217"/>
                </a:lnTo>
                <a:cubicBezTo>
                  <a:pt x="2587298" y="2782467"/>
                  <a:pt x="2008390" y="3361553"/>
                  <a:pt x="1294141" y="3361687"/>
                </a:cubicBezTo>
                <a:cubicBezTo>
                  <a:pt x="1293991" y="3361687"/>
                  <a:pt x="1293843" y="3361687"/>
                  <a:pt x="1293694" y="3361687"/>
                </a:cubicBezTo>
                <a:cubicBezTo>
                  <a:pt x="579330" y="3361822"/>
                  <a:pt x="123" y="2782802"/>
                  <a:pt x="0" y="2068441"/>
                </a:cubicBezTo>
                <a:cubicBezTo>
                  <a:pt x="0" y="2068374"/>
                  <a:pt x="0" y="2068285"/>
                  <a:pt x="0" y="2068217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34299" y="4792288"/>
            <a:ext cx="1558337" cy="1322551"/>
          </a:xfrm>
          <a:custGeom>
            <a:avLst/>
            <a:gdLst>
              <a:gd name="connsiteX0" fmla="*/ 1558338 w 1558337"/>
              <a:gd name="connsiteY0" fmla="*/ 0 h 1322551"/>
              <a:gd name="connsiteX1" fmla="*/ 1558338 w 1558337"/>
              <a:gd name="connsiteY1" fmla="*/ 543383 h 1322551"/>
              <a:gd name="connsiteX2" fmla="*/ 779169 w 1558337"/>
              <a:gd name="connsiteY2" fmla="*/ 1322552 h 1322551"/>
              <a:gd name="connsiteX3" fmla="*/ 0 w 1558337"/>
              <a:gd name="connsiteY3" fmla="*/ 543383 h 1322551"/>
              <a:gd name="connsiteX4" fmla="*/ 0 w 1558337"/>
              <a:gd name="connsiteY4" fmla="*/ 51229 h 1322551"/>
              <a:gd name="connsiteX5" fmla="*/ 1558338 w 1558337"/>
              <a:gd name="connsiteY5" fmla="*/ 0 h 1322551"/>
            </a:gdLst>
            <a:rect l="l" t="t" r="r" b="b"/>
            <a:pathLst>
              <a:path w="1558337" h="1322551">
                <a:moveTo>
                  <a:pt x="1558338" y="0"/>
                </a:moveTo>
                <a:lnTo>
                  <a:pt x="1558338" y="543383"/>
                </a:lnTo>
                <a:cubicBezTo>
                  <a:pt x="1558338" y="973704"/>
                  <a:pt x="1209490" y="1322552"/>
                  <a:pt x="779169" y="1322552"/>
                </a:cubicBezTo>
                <a:cubicBezTo>
                  <a:pt x="348845" y="1322552"/>
                  <a:pt x="0" y="973704"/>
                  <a:pt x="0" y="543383"/>
                </a:cubicBezTo>
                <a:lnTo>
                  <a:pt x="0" y="51229"/>
                </a:lnTo>
                <a:cubicBezTo>
                  <a:pt x="504285" y="249791"/>
                  <a:pt x="1068175" y="231245"/>
                  <a:pt x="1558338" y="0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95772" y="1921570"/>
            <a:ext cx="3035390" cy="3035390"/>
          </a:xfrm>
          <a:custGeom>
            <a:avLst/>
            <a:gdLst>
              <a:gd name="connsiteX0" fmla="*/ 3918887 w 3918886"/>
              <a:gd name="connsiteY0" fmla="*/ 1959444 h 3918887"/>
              <a:gd name="connsiteX1" fmla="*/ 1959443 w 3918886"/>
              <a:gd name="connsiteY1" fmla="*/ 3918887 h 3918887"/>
              <a:gd name="connsiteX2" fmla="*/ 0 w 3918886"/>
              <a:gd name="connsiteY2" fmla="*/ 1959444 h 3918887"/>
              <a:gd name="connsiteX3" fmla="*/ 1959443 w 3918886"/>
              <a:gd name="connsiteY3" fmla="*/ 1 h 3918887"/>
              <a:gd name="connsiteX4" fmla="*/ 3918887 w 3918886"/>
              <a:gd name="connsiteY4" fmla="*/ 1959444 h 3918887"/>
            </a:gdLst>
            <a:rect l="l" t="t" r="r" b="b"/>
            <a:pathLst>
              <a:path w="3918886" h="3918887">
                <a:moveTo>
                  <a:pt x="3918887" y="1959444"/>
                </a:moveTo>
                <a:cubicBezTo>
                  <a:pt x="3918887" y="3041614"/>
                  <a:pt x="3041614" y="3918887"/>
                  <a:pt x="1959443" y="3918887"/>
                </a:cubicBezTo>
                <a:cubicBezTo>
                  <a:pt x="877273" y="3918887"/>
                  <a:pt x="0" y="3041615"/>
                  <a:pt x="0" y="1959444"/>
                </a:cubicBezTo>
                <a:cubicBezTo>
                  <a:pt x="0" y="877273"/>
                  <a:pt x="877273" y="1"/>
                  <a:pt x="1959443" y="1"/>
                </a:cubicBezTo>
                <a:cubicBezTo>
                  <a:pt x="3041614" y="1"/>
                  <a:pt x="3918887" y="877273"/>
                  <a:pt x="3918887" y="19594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79375" cap="flat">
            <a:solidFill>
              <a:schemeClr val="bg1"/>
            </a:solidFill>
            <a:miter/>
          </a:ln>
          <a:effectLst>
            <a:outerShdw dist="254000" blurRad="381000" dir="4200000" sx="96000" sy="96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28801" y="2054599"/>
            <a:ext cx="2769332" cy="2769332"/>
          </a:xfrm>
          <a:custGeom>
            <a:avLst/>
            <a:gdLst>
              <a:gd name="connsiteX0" fmla="*/ 3652229 w 3652228"/>
              <a:gd name="connsiteY0" fmla="*/ 1826115 h 3652229"/>
              <a:gd name="connsiteX1" fmla="*/ 1826115 w 3652228"/>
              <a:gd name="connsiteY1" fmla="*/ 3652229 h 3652229"/>
              <a:gd name="connsiteX2" fmla="*/ 0 w 3652228"/>
              <a:gd name="connsiteY2" fmla="*/ 1826114 h 3652229"/>
              <a:gd name="connsiteX3" fmla="*/ 1826115 w 3652228"/>
              <a:gd name="connsiteY3" fmla="*/ 0 h 3652229"/>
              <a:gd name="connsiteX4" fmla="*/ 3652229 w 3652228"/>
              <a:gd name="connsiteY4" fmla="*/ 1826115 h 3652229"/>
            </a:gdLst>
            <a:rect l="l" t="t" r="r" b="b"/>
            <a:pathLst>
              <a:path w="3652228" h="3652229">
                <a:moveTo>
                  <a:pt x="3652229" y="1826115"/>
                </a:moveTo>
                <a:cubicBezTo>
                  <a:pt x="3652229" y="2834650"/>
                  <a:pt x="2834650" y="3652229"/>
                  <a:pt x="1826115" y="3652229"/>
                </a:cubicBezTo>
                <a:cubicBezTo>
                  <a:pt x="817579" y="3652229"/>
                  <a:pt x="0" y="2834650"/>
                  <a:pt x="0" y="1826114"/>
                </a:cubicBezTo>
                <a:cubicBezTo>
                  <a:pt x="0" y="817579"/>
                  <a:pt x="817579" y="0"/>
                  <a:pt x="1826115" y="0"/>
                </a:cubicBezTo>
                <a:cubicBezTo>
                  <a:pt x="2834650" y="0"/>
                  <a:pt x="3652229" y="817579"/>
                  <a:pt x="3652229" y="1826115"/>
                </a:cubicBezTo>
                <a:close/>
              </a:path>
            </a:pathLst>
          </a:custGeom>
          <a:solidFill>
            <a:schemeClr val="bg1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78965" y="2397714"/>
            <a:ext cx="6839935" cy="2083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社会影响与伦理考量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05418" y="1258327"/>
            <a:ext cx="3216096" cy="4361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9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043769" y="6450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标题 1"/>
          <p:cNvCxnSpPr/>
          <p:nvPr/>
        </p:nvCxnSpPr>
        <p:spPr>
          <a:xfrm rot="0" flipH="0" flipV="0">
            <a:off x="2280000" y="2175831"/>
            <a:ext cx="7632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 rot="0" flipH="0" flipV="0">
            <a:off x="2216073" y="2120797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35650" y="2120797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855226" y="2120797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400" y="2438687"/>
            <a:ext cx="3219346" cy="650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内容创作的民主化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3106576"/>
            <a:ext cx="3219346" cy="2037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AIGC降低了创作门槛，促进了创意的普及。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79977" y="2438687"/>
            <a:ext cx="3219346" cy="650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原创性与版权问题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79977" y="3106576"/>
            <a:ext cx="3219346" cy="2037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AIGC生成内容的版权归属和识别问题。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99554" y="2438687"/>
            <a:ext cx="3219346" cy="650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艺术家与AI的合作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299554" y="3106576"/>
            <a:ext cx="3219346" cy="2037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探索人类艺术家与AIGC的协同创作模式。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创意产业的变革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819801" y="2632714"/>
            <a:ext cx="11520000" cy="288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174295" y="2057686"/>
            <a:ext cx="9000000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286516" y="2878333"/>
            <a:ext cx="306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数据隐私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86515" y="3543786"/>
            <a:ext cx="3060000" cy="1661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训练数据的收集与使用中的隐私保护。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86516" y="1751686"/>
            <a:ext cx="648000" cy="648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448516" y="1913686"/>
            <a:ext cx="324000" cy="324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401987" y="2878333"/>
            <a:ext cx="306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责任归属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401985" y="3543786"/>
            <a:ext cx="3060000" cy="1661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鉴别AIGC生成内容的真实性，防止误导。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377018" y="1751686"/>
            <a:ext cx="648000" cy="648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522331" y="1913686"/>
            <a:ext cx="357374" cy="324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846363" y="2878333"/>
            <a:ext cx="306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内容真实性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46361" y="3543786"/>
            <a:ext cx="3060000" cy="1661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AIGC生成不当内容时的责任界定。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833072" y="1751686"/>
            <a:ext cx="648000" cy="648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007520" y="1913686"/>
            <a:ext cx="299104" cy="32400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伦理与法律问题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492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120053"/>
            <a:ext cx="12192000" cy="2638425"/>
          </a:xfrm>
          <a:custGeom>
            <a:avLst/>
            <a:gdLst>
              <a:gd name="connsiteX0" fmla="*/ 0 w 12192000"/>
              <a:gd name="connsiteY0" fmla="*/ 0 h 2638425"/>
              <a:gd name="connsiteX1" fmla="*/ 12192000 w 12192000"/>
              <a:gd name="connsiteY1" fmla="*/ 0 h 2638425"/>
              <a:gd name="connsiteX2" fmla="*/ 12192000 w 12192000"/>
              <a:gd name="connsiteY2" fmla="*/ 2638425 h 2638425"/>
              <a:gd name="connsiteX3" fmla="*/ 0 w 12192000"/>
              <a:gd name="connsiteY3" fmla="*/ 2638425 h 2638425"/>
            </a:gdLst>
            <a:rect l="l" t="t" r="r" b="b"/>
            <a:pathLst>
              <a:path w="12192000" h="2638425">
                <a:moveTo>
                  <a:pt x="0" y="0"/>
                </a:moveTo>
                <a:lnTo>
                  <a:pt x="12192000" y="0"/>
                </a:lnTo>
                <a:lnTo>
                  <a:pt x="12192000" y="2638425"/>
                </a:lnTo>
                <a:lnTo>
                  <a:pt x="0" y="263842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19886" y="0"/>
            <a:ext cx="2587163" cy="3361687"/>
          </a:xfrm>
          <a:custGeom>
            <a:avLst/>
            <a:gdLst>
              <a:gd name="connsiteX0" fmla="*/ 0 w 2587163"/>
              <a:gd name="connsiteY0" fmla="*/ 0 h 3361687"/>
              <a:gd name="connsiteX1" fmla="*/ 2587163 w 2587163"/>
              <a:gd name="connsiteY1" fmla="*/ 0 h 3361687"/>
              <a:gd name="connsiteX2" fmla="*/ 2587163 w 2587163"/>
              <a:gd name="connsiteY2" fmla="*/ 2068217 h 3361687"/>
              <a:gd name="connsiteX3" fmla="*/ 1294141 w 2587163"/>
              <a:gd name="connsiteY3" fmla="*/ 3361687 h 3361687"/>
              <a:gd name="connsiteX4" fmla="*/ 1293694 w 2587163"/>
              <a:gd name="connsiteY4" fmla="*/ 3361687 h 3361687"/>
              <a:gd name="connsiteX5" fmla="*/ 0 w 2587163"/>
              <a:gd name="connsiteY5" fmla="*/ 2068441 h 3361687"/>
              <a:gd name="connsiteX6" fmla="*/ 0 w 2587163"/>
              <a:gd name="connsiteY6" fmla="*/ 2068217 h 3361687"/>
            </a:gdLst>
            <a:rect l="l" t="t" r="r" b="b"/>
            <a:pathLst>
              <a:path w="2587163" h="3361687">
                <a:moveTo>
                  <a:pt x="0" y="0"/>
                </a:moveTo>
                <a:lnTo>
                  <a:pt x="2587163" y="0"/>
                </a:lnTo>
                <a:lnTo>
                  <a:pt x="2587163" y="2068217"/>
                </a:lnTo>
                <a:cubicBezTo>
                  <a:pt x="2587298" y="2782467"/>
                  <a:pt x="2008390" y="3361553"/>
                  <a:pt x="1294141" y="3361687"/>
                </a:cubicBezTo>
                <a:cubicBezTo>
                  <a:pt x="1293991" y="3361687"/>
                  <a:pt x="1293843" y="3361687"/>
                  <a:pt x="1293694" y="3361687"/>
                </a:cubicBezTo>
                <a:cubicBezTo>
                  <a:pt x="579330" y="3361822"/>
                  <a:pt x="123" y="2782802"/>
                  <a:pt x="0" y="2068441"/>
                </a:cubicBezTo>
                <a:cubicBezTo>
                  <a:pt x="0" y="2068374"/>
                  <a:pt x="0" y="2068285"/>
                  <a:pt x="0" y="2068217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34299" y="4792288"/>
            <a:ext cx="1558337" cy="1322551"/>
          </a:xfrm>
          <a:custGeom>
            <a:avLst/>
            <a:gdLst>
              <a:gd name="connsiteX0" fmla="*/ 1558338 w 1558337"/>
              <a:gd name="connsiteY0" fmla="*/ 0 h 1322551"/>
              <a:gd name="connsiteX1" fmla="*/ 1558338 w 1558337"/>
              <a:gd name="connsiteY1" fmla="*/ 543383 h 1322551"/>
              <a:gd name="connsiteX2" fmla="*/ 779169 w 1558337"/>
              <a:gd name="connsiteY2" fmla="*/ 1322552 h 1322551"/>
              <a:gd name="connsiteX3" fmla="*/ 0 w 1558337"/>
              <a:gd name="connsiteY3" fmla="*/ 543383 h 1322551"/>
              <a:gd name="connsiteX4" fmla="*/ 0 w 1558337"/>
              <a:gd name="connsiteY4" fmla="*/ 51229 h 1322551"/>
              <a:gd name="connsiteX5" fmla="*/ 1558338 w 1558337"/>
              <a:gd name="connsiteY5" fmla="*/ 0 h 1322551"/>
            </a:gdLst>
            <a:rect l="l" t="t" r="r" b="b"/>
            <a:pathLst>
              <a:path w="1558337" h="1322551">
                <a:moveTo>
                  <a:pt x="1558338" y="0"/>
                </a:moveTo>
                <a:lnTo>
                  <a:pt x="1558338" y="543383"/>
                </a:lnTo>
                <a:cubicBezTo>
                  <a:pt x="1558338" y="973704"/>
                  <a:pt x="1209490" y="1322552"/>
                  <a:pt x="779169" y="1322552"/>
                </a:cubicBezTo>
                <a:cubicBezTo>
                  <a:pt x="348845" y="1322552"/>
                  <a:pt x="0" y="973704"/>
                  <a:pt x="0" y="543383"/>
                </a:cubicBezTo>
                <a:lnTo>
                  <a:pt x="0" y="51229"/>
                </a:lnTo>
                <a:cubicBezTo>
                  <a:pt x="504285" y="249791"/>
                  <a:pt x="1068175" y="231245"/>
                  <a:pt x="1558338" y="0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95772" y="1921570"/>
            <a:ext cx="3035390" cy="3035390"/>
          </a:xfrm>
          <a:custGeom>
            <a:avLst/>
            <a:gdLst>
              <a:gd name="connsiteX0" fmla="*/ 3918887 w 3918886"/>
              <a:gd name="connsiteY0" fmla="*/ 1959444 h 3918887"/>
              <a:gd name="connsiteX1" fmla="*/ 1959443 w 3918886"/>
              <a:gd name="connsiteY1" fmla="*/ 3918887 h 3918887"/>
              <a:gd name="connsiteX2" fmla="*/ 0 w 3918886"/>
              <a:gd name="connsiteY2" fmla="*/ 1959444 h 3918887"/>
              <a:gd name="connsiteX3" fmla="*/ 1959443 w 3918886"/>
              <a:gd name="connsiteY3" fmla="*/ 1 h 3918887"/>
              <a:gd name="connsiteX4" fmla="*/ 3918887 w 3918886"/>
              <a:gd name="connsiteY4" fmla="*/ 1959444 h 3918887"/>
            </a:gdLst>
            <a:rect l="l" t="t" r="r" b="b"/>
            <a:pathLst>
              <a:path w="3918886" h="3918887">
                <a:moveTo>
                  <a:pt x="3918887" y="1959444"/>
                </a:moveTo>
                <a:cubicBezTo>
                  <a:pt x="3918887" y="3041614"/>
                  <a:pt x="3041614" y="3918887"/>
                  <a:pt x="1959443" y="3918887"/>
                </a:cubicBezTo>
                <a:cubicBezTo>
                  <a:pt x="877273" y="3918887"/>
                  <a:pt x="0" y="3041615"/>
                  <a:pt x="0" y="1959444"/>
                </a:cubicBezTo>
                <a:cubicBezTo>
                  <a:pt x="0" y="877273"/>
                  <a:pt x="877273" y="1"/>
                  <a:pt x="1959443" y="1"/>
                </a:cubicBezTo>
                <a:cubicBezTo>
                  <a:pt x="3041614" y="1"/>
                  <a:pt x="3918887" y="877273"/>
                  <a:pt x="3918887" y="19594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79375" cap="flat">
            <a:solidFill>
              <a:schemeClr val="bg1"/>
            </a:solidFill>
            <a:miter/>
          </a:ln>
          <a:effectLst>
            <a:outerShdw dist="254000" blurRad="381000" dir="4200000" sx="96000" sy="96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28801" y="2054599"/>
            <a:ext cx="2769332" cy="2769332"/>
          </a:xfrm>
          <a:custGeom>
            <a:avLst/>
            <a:gdLst>
              <a:gd name="connsiteX0" fmla="*/ 3652229 w 3652228"/>
              <a:gd name="connsiteY0" fmla="*/ 1826115 h 3652229"/>
              <a:gd name="connsiteX1" fmla="*/ 1826115 w 3652228"/>
              <a:gd name="connsiteY1" fmla="*/ 3652229 h 3652229"/>
              <a:gd name="connsiteX2" fmla="*/ 0 w 3652228"/>
              <a:gd name="connsiteY2" fmla="*/ 1826114 h 3652229"/>
              <a:gd name="connsiteX3" fmla="*/ 1826115 w 3652228"/>
              <a:gd name="connsiteY3" fmla="*/ 0 h 3652229"/>
              <a:gd name="connsiteX4" fmla="*/ 3652229 w 3652228"/>
              <a:gd name="connsiteY4" fmla="*/ 1826115 h 3652229"/>
            </a:gdLst>
            <a:rect l="l" t="t" r="r" b="b"/>
            <a:pathLst>
              <a:path w="3652228" h="3652229">
                <a:moveTo>
                  <a:pt x="3652229" y="1826115"/>
                </a:moveTo>
                <a:cubicBezTo>
                  <a:pt x="3652229" y="2834650"/>
                  <a:pt x="2834650" y="3652229"/>
                  <a:pt x="1826115" y="3652229"/>
                </a:cubicBezTo>
                <a:cubicBezTo>
                  <a:pt x="817579" y="3652229"/>
                  <a:pt x="0" y="2834650"/>
                  <a:pt x="0" y="1826114"/>
                </a:cubicBezTo>
                <a:cubicBezTo>
                  <a:pt x="0" y="817579"/>
                  <a:pt x="817579" y="0"/>
                  <a:pt x="1826115" y="0"/>
                </a:cubicBezTo>
                <a:cubicBezTo>
                  <a:pt x="2834650" y="0"/>
                  <a:pt x="3652229" y="817579"/>
                  <a:pt x="3652229" y="1826115"/>
                </a:cubicBezTo>
                <a:close/>
              </a:path>
            </a:pathLst>
          </a:custGeom>
          <a:solidFill>
            <a:schemeClr val="bg1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78965" y="2397714"/>
            <a:ext cx="6839935" cy="2083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未来展望与发展趋势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05418" y="1258327"/>
            <a:ext cx="3216096" cy="4361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9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043769" y="6450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07061" y="2205037"/>
            <a:ext cx="3395086" cy="3025776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90138" y="2514600"/>
            <a:ext cx="2828932" cy="7467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模型优化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0139" y="3277860"/>
            <a:ext cx="2828931" cy="17894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持续提升AIGC模型的生成质量和多样性。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48235" y="1981465"/>
            <a:ext cx="437802" cy="379242"/>
          </a:xfrm>
          <a:custGeom>
            <a:avLst/>
            <a:gd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178790" y="2067281"/>
            <a:ext cx="3834420" cy="3165119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83355" y="2514600"/>
            <a:ext cx="3225291" cy="7493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多模态融合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84155" y="3276600"/>
            <a:ext cx="3223690" cy="17907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跨模态内容生成，如图像与文本的联合表示。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43643" y="1814778"/>
            <a:ext cx="494455" cy="428317"/>
          </a:xfrm>
          <a:custGeom>
            <a:avLst/>
            <a:gd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189853" y="2205037"/>
            <a:ext cx="3395086" cy="3027363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460676" y="2514600"/>
            <a:ext cx="2853440" cy="7467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可解释性与透明度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460231" y="3277860"/>
            <a:ext cx="2854331" cy="17894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提高AIGC决策过程的可解释性。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518327" y="1981465"/>
            <a:ext cx="437802" cy="379242"/>
          </a:xfrm>
          <a:custGeom>
            <a:avLst/>
            <a:gd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技术进步方向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480788" y="1917032"/>
            <a:ext cx="3386603" cy="3189325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238937" y="1917030"/>
            <a:ext cx="641154" cy="641154"/>
          </a:xfrm>
          <a:prstGeom prst="teardrop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324609" y="2408589"/>
            <a:ext cx="912409" cy="9709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253458" y="2150784"/>
            <a:ext cx="337015" cy="86822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411209" y="2112163"/>
            <a:ext cx="271209" cy="25088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38647" y="1917032"/>
            <a:ext cx="3386603" cy="3189325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896796" y="1917030"/>
            <a:ext cx="641154" cy="641154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982469" y="2408589"/>
            <a:ext cx="912409" cy="9709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11317" y="2150784"/>
            <a:ext cx="337015" cy="8682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069068" y="2112163"/>
            <a:ext cx="271209" cy="25088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22928" y="1917032"/>
            <a:ext cx="3386603" cy="3189325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04178" y="3369577"/>
            <a:ext cx="3020379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不同行业与AIGC技术的融合与创新。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04180" y="2623943"/>
            <a:ext cx="302037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跨界合作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662039" y="3369578"/>
            <a:ext cx="3020379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制定AIGC技术应用的行业标准和规范。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662039" y="2623944"/>
            <a:ext cx="302037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EAF0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标准制定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321759" y="3369577"/>
            <a:ext cx="3020379" cy="1435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培养AIGC技术研究与应用的专业人才。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321759" y="2623944"/>
            <a:ext cx="302037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人才培养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81077" y="1917030"/>
            <a:ext cx="641154" cy="641154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6750" y="2408589"/>
            <a:ext cx="912409" cy="9709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595599" y="2150784"/>
            <a:ext cx="337015" cy="8682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3753349" y="2112163"/>
            <a:ext cx="271209" cy="25088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产业生态构建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954479" y="1325936"/>
            <a:ext cx="86642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FEAF0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1351748"/>
            <a:ext cx="4130640" cy="858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20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发展历程与技术演进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2295076"/>
            <a:ext cx="4130640" cy="858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20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关键技术与模型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4181732"/>
            <a:ext cx="4130640" cy="858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20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社会影响与伦理考量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400" y="3238404"/>
            <a:ext cx="4130640" cy="858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20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应用场景与案例分析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916007" y="2271677"/>
            <a:ext cx="957388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FEAF0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916007" y="3217418"/>
            <a:ext cx="957388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FEAF0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916007" y="4163159"/>
            <a:ext cx="957388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FEAF0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975313" y="1660332"/>
            <a:ext cx="158854" cy="1588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975313" y="2610290"/>
            <a:ext cx="158854" cy="1588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975313" y="3560248"/>
            <a:ext cx="158854" cy="1588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975313" y="4510206"/>
            <a:ext cx="158854" cy="1588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371097" y="2247988"/>
            <a:ext cx="7892716" cy="7892716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858306" y="-2066281"/>
            <a:ext cx="3980560" cy="39805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74756" y="2375237"/>
            <a:ext cx="7892716" cy="78927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593221" y="3678490"/>
            <a:ext cx="3675265" cy="13217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 录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953843" y="5491439"/>
            <a:ext cx="2954020" cy="608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-1611572" y="-791474"/>
            <a:ext cx="2798589" cy="279858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-1807660" y="-647009"/>
            <a:ext cx="2798589" cy="279858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5125061"/>
            <a:ext cx="4130640" cy="858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20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未来展望与发展趋势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916007" y="5108902"/>
            <a:ext cx="957388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FEAF0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975313" y="5460164"/>
            <a:ext cx="158854" cy="1588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标题 1"/>
          <p:cNvCxnSpPr/>
          <p:nvPr/>
        </p:nvCxnSpPr>
        <p:spPr>
          <a:xfrm rot="0" flipH="0" flipV="0">
            <a:off x="3466769" y="3643685"/>
            <a:ext cx="8550303" cy="0"/>
          </a:xfrm>
          <a:prstGeom prst="line">
            <a:avLst/>
          </a:prstGeom>
          <a:noFill/>
          <a:ln w="28575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 rot="5400000" flipH="0" flipV="0">
            <a:off x="516096" y="1795007"/>
            <a:ext cx="2665163" cy="36973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054613" y="3509010"/>
            <a:ext cx="269350" cy="2693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4120265" y="3574662"/>
            <a:ext cx="138048" cy="1380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054613" y="1924215"/>
            <a:ext cx="3567044" cy="14209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AIGC对全球GDP增长的潜在贡献。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09881" y="1502797"/>
            <a:ext cx="3217739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经济结构变革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923254" y="3509010"/>
            <a:ext cx="269350" cy="2693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7988906" y="3574662"/>
            <a:ext cx="138048" cy="1380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923254" y="1924215"/>
            <a:ext cx="3595646" cy="14158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AIGC对就业结构和工作方式的影响。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278522" y="1502797"/>
            <a:ext cx="3240377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劳动力市场影响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912236" y="4309607"/>
            <a:ext cx="3567044" cy="14209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AIGC作为创新驱动力，推动社会进步。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267505" y="3888189"/>
            <a:ext cx="3196535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创新驱动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912236" y="3509010"/>
            <a:ext cx="269350" cy="26935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5977888" y="3574662"/>
            <a:ext cx="138048" cy="1380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083877" y="1502797"/>
            <a:ext cx="30524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923254" y="1502797"/>
            <a:ext cx="305243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912236" y="3880237"/>
            <a:ext cx="305243" cy="3975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FEAF0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097281" y="2391356"/>
            <a:ext cx="2504660" cy="2504660"/>
          </a:xfrm>
          <a:prstGeom prst="rect">
            <a:avLst/>
          </a:prstGeom>
        </p:spPr>
      </p:pic>
      <p:sp>
        <p:nvSpPr>
          <p:cNvPr id="2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长远影响预测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985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01760" y="1130300"/>
            <a:ext cx="6551182" cy="3096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4595043"/>
            <a:ext cx="12192000" cy="95594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716764" y="0"/>
            <a:ext cx="2587163" cy="3572593"/>
          </a:xfrm>
          <a:custGeom>
            <a:avLst/>
            <a:gdLst>
              <a:gd name="connsiteX0" fmla="*/ 0 w 2587163"/>
              <a:gd name="connsiteY0" fmla="*/ 0 h 3572593"/>
              <a:gd name="connsiteX1" fmla="*/ 2587163 w 2587163"/>
              <a:gd name="connsiteY1" fmla="*/ 0 h 3572593"/>
              <a:gd name="connsiteX2" fmla="*/ 2587163 w 2587163"/>
              <a:gd name="connsiteY2" fmla="*/ 2279123 h 3572593"/>
              <a:gd name="connsiteX3" fmla="*/ 1294141 w 2587163"/>
              <a:gd name="connsiteY3" fmla="*/ 3572593 h 3572593"/>
              <a:gd name="connsiteX4" fmla="*/ 1293694 w 2587163"/>
              <a:gd name="connsiteY4" fmla="*/ 3572593 h 3572593"/>
              <a:gd name="connsiteX5" fmla="*/ 0 w 2587163"/>
              <a:gd name="connsiteY5" fmla="*/ 2279347 h 3572593"/>
              <a:gd name="connsiteX6" fmla="*/ 0 w 2587163"/>
              <a:gd name="connsiteY6" fmla="*/ 2279123 h 3572593"/>
            </a:gdLst>
            <a:rect l="l" t="t" r="r" b="b"/>
            <a:pathLst>
              <a:path w="2587163" h="3572593">
                <a:moveTo>
                  <a:pt x="0" y="0"/>
                </a:moveTo>
                <a:lnTo>
                  <a:pt x="2587163" y="0"/>
                </a:lnTo>
                <a:lnTo>
                  <a:pt x="2587163" y="2279123"/>
                </a:lnTo>
                <a:cubicBezTo>
                  <a:pt x="2587298" y="2993373"/>
                  <a:pt x="2008390" y="3572459"/>
                  <a:pt x="1294141" y="3572593"/>
                </a:cubicBezTo>
                <a:cubicBezTo>
                  <a:pt x="1293991" y="3572593"/>
                  <a:pt x="1293843" y="3572593"/>
                  <a:pt x="1293694" y="3572593"/>
                </a:cubicBezTo>
                <a:cubicBezTo>
                  <a:pt x="579330" y="3572728"/>
                  <a:pt x="123" y="2993708"/>
                  <a:pt x="0" y="2279347"/>
                </a:cubicBezTo>
                <a:cubicBezTo>
                  <a:pt x="0" y="2279280"/>
                  <a:pt x="0" y="2279191"/>
                  <a:pt x="0" y="2279123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231065" y="5206163"/>
            <a:ext cx="1558337" cy="1322551"/>
          </a:xfrm>
          <a:custGeom>
            <a:avLst/>
            <a:gdLst>
              <a:gd name="connsiteX0" fmla="*/ 1558338 w 1558337"/>
              <a:gd name="connsiteY0" fmla="*/ 0 h 1322551"/>
              <a:gd name="connsiteX1" fmla="*/ 1558338 w 1558337"/>
              <a:gd name="connsiteY1" fmla="*/ 543383 h 1322551"/>
              <a:gd name="connsiteX2" fmla="*/ 779169 w 1558337"/>
              <a:gd name="connsiteY2" fmla="*/ 1322552 h 1322551"/>
              <a:gd name="connsiteX3" fmla="*/ 0 w 1558337"/>
              <a:gd name="connsiteY3" fmla="*/ 543383 h 1322551"/>
              <a:gd name="connsiteX4" fmla="*/ 0 w 1558337"/>
              <a:gd name="connsiteY4" fmla="*/ 51229 h 1322551"/>
              <a:gd name="connsiteX5" fmla="*/ 1558338 w 1558337"/>
              <a:gd name="connsiteY5" fmla="*/ 0 h 1322551"/>
            </a:gdLst>
            <a:rect l="l" t="t" r="r" b="b"/>
            <a:pathLst>
              <a:path w="1558337" h="1322551">
                <a:moveTo>
                  <a:pt x="1558338" y="0"/>
                </a:moveTo>
                <a:lnTo>
                  <a:pt x="1558338" y="543383"/>
                </a:lnTo>
                <a:cubicBezTo>
                  <a:pt x="1558338" y="973704"/>
                  <a:pt x="1209490" y="1322552"/>
                  <a:pt x="779169" y="1322552"/>
                </a:cubicBezTo>
                <a:cubicBezTo>
                  <a:pt x="348845" y="1322552"/>
                  <a:pt x="0" y="973704"/>
                  <a:pt x="0" y="543383"/>
                </a:cubicBezTo>
                <a:lnTo>
                  <a:pt x="0" y="51229"/>
                </a:lnTo>
                <a:cubicBezTo>
                  <a:pt x="504285" y="249791"/>
                  <a:pt x="1068175" y="231245"/>
                  <a:pt x="1558338" y="0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08698" y="1"/>
            <a:ext cx="1803073" cy="1307011"/>
          </a:xfrm>
          <a:custGeom>
            <a:avLst/>
            <a:gdLst>
              <a:gd name="connsiteX0" fmla="*/ 0 w 1803073"/>
              <a:gd name="connsiteY0" fmla="*/ 0 h 1307011"/>
              <a:gd name="connsiteX1" fmla="*/ 1803073 w 1803073"/>
              <a:gd name="connsiteY1" fmla="*/ 0 h 1307011"/>
              <a:gd name="connsiteX2" fmla="*/ 1803073 w 1803073"/>
              <a:gd name="connsiteY2" fmla="*/ 405475 h 1307011"/>
              <a:gd name="connsiteX3" fmla="*/ 901536 w 1803073"/>
              <a:gd name="connsiteY3" fmla="*/ 1307011 h 1307011"/>
              <a:gd name="connsiteX4" fmla="*/ 0 w 1803073"/>
              <a:gd name="connsiteY4" fmla="*/ 405475 h 1307011"/>
            </a:gdLst>
            <a:rect l="l" t="t" r="r" b="b"/>
            <a:pathLst>
              <a:path w="1803073" h="1307011">
                <a:moveTo>
                  <a:pt x="0" y="0"/>
                </a:moveTo>
                <a:lnTo>
                  <a:pt x="1803073" y="0"/>
                </a:lnTo>
                <a:lnTo>
                  <a:pt x="1803073" y="405475"/>
                </a:lnTo>
                <a:cubicBezTo>
                  <a:pt x="1803073" y="903380"/>
                  <a:pt x="1399440" y="1307011"/>
                  <a:pt x="901536" y="1307011"/>
                </a:cubicBezTo>
                <a:cubicBezTo>
                  <a:pt x="403631" y="1307011"/>
                  <a:pt x="0" y="903380"/>
                  <a:pt x="0" y="40547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29000"/>
            </a:schemeClr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95603" y="4833147"/>
            <a:ext cx="1794894" cy="3730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042747" y="4833147"/>
            <a:ext cx="1794894" cy="3730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47400" y="4892760"/>
            <a:ext cx="1891301" cy="2898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94544" y="4883783"/>
            <a:ext cx="189130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时间：202X.</a:t>
            </a:r>
            <a:r>
              <a:rPr kumimoji="1" lang="en-US" altLang="zh-CN" sz="14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XX</a:t>
            </a:r>
            <a:endParaRPr kumimoji="1" lang="zh-CN" altLang="en-US"/>
          </a:p>
        </p:txBody>
      </p:sp>
      <p:grpSp>
        <p:nvGrpSpPr>
          <p:cNvPr id="12" name=""/>
          <p:cNvGrpSpPr/>
          <p:nvPr/>
        </p:nvGrpSpPr>
        <p:grpSpPr>
          <a:xfrm>
            <a:off x="7306157" y="1820710"/>
            <a:ext cx="3440870" cy="3440872"/>
            <a:chOff x="7306157" y="1820710"/>
            <a:chExt cx="3440870" cy="3440872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7306157" y="1820710"/>
              <a:ext cx="3440870" cy="3440872"/>
            </a:xfrm>
            <a:custGeom>
              <a:avLst/>
              <a:gdLst>
                <a:gd name="connsiteX0" fmla="*/ 3918887 w 3918886"/>
                <a:gd name="connsiteY0" fmla="*/ 1959444 h 3918887"/>
                <a:gd name="connsiteX1" fmla="*/ 1959443 w 3918886"/>
                <a:gd name="connsiteY1" fmla="*/ 3918887 h 3918887"/>
                <a:gd name="connsiteX2" fmla="*/ 0 w 3918886"/>
                <a:gd name="connsiteY2" fmla="*/ 1959444 h 3918887"/>
                <a:gd name="connsiteX3" fmla="*/ 1959443 w 3918886"/>
                <a:gd name="connsiteY3" fmla="*/ 1 h 3918887"/>
                <a:gd name="connsiteX4" fmla="*/ 3918887 w 3918886"/>
                <a:gd name="connsiteY4" fmla="*/ 1959444 h 3918887"/>
              </a:gdLst>
              <a:rect l="l" t="t" r="r" b="b"/>
              <a:pathLst>
                <a:path w="3918886" h="3918887">
                  <a:moveTo>
                    <a:pt x="3918887" y="1959444"/>
                  </a:moveTo>
                  <a:cubicBezTo>
                    <a:pt x="3918887" y="3041614"/>
                    <a:pt x="3041614" y="3918887"/>
                    <a:pt x="1959443" y="3918887"/>
                  </a:cubicBezTo>
                  <a:cubicBezTo>
                    <a:pt x="877273" y="3918887"/>
                    <a:pt x="0" y="3041615"/>
                    <a:pt x="0" y="1959444"/>
                  </a:cubicBezTo>
                  <a:cubicBezTo>
                    <a:pt x="0" y="877273"/>
                    <a:pt x="877273" y="1"/>
                    <a:pt x="1959443" y="1"/>
                  </a:cubicBezTo>
                  <a:cubicBezTo>
                    <a:pt x="3041614" y="1"/>
                    <a:pt x="3918887" y="877273"/>
                    <a:pt x="3918887" y="19594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7423222" y="1937776"/>
              <a:ext cx="3206738" cy="3206740"/>
            </a:xfrm>
            <a:custGeom>
              <a:avLst/>
              <a:gdLst>
                <a:gd name="connsiteX0" fmla="*/ 3652229 w 3652228"/>
                <a:gd name="connsiteY0" fmla="*/ 1826115 h 3652229"/>
                <a:gd name="connsiteX1" fmla="*/ 1826115 w 3652228"/>
                <a:gd name="connsiteY1" fmla="*/ 3652229 h 3652229"/>
                <a:gd name="connsiteX2" fmla="*/ 0 w 3652228"/>
                <a:gd name="connsiteY2" fmla="*/ 1826114 h 3652229"/>
                <a:gd name="connsiteX3" fmla="*/ 1826115 w 3652228"/>
                <a:gd name="connsiteY3" fmla="*/ 0 h 3652229"/>
                <a:gd name="connsiteX4" fmla="*/ 3652229 w 3652228"/>
                <a:gd name="connsiteY4" fmla="*/ 1826115 h 3652229"/>
              </a:gdLst>
              <a:rect l="l" t="t" r="r" b="b"/>
              <a:pathLst>
                <a:path w="3652228" h="3652229">
                  <a:moveTo>
                    <a:pt x="3652229" y="1826115"/>
                  </a:moveTo>
                  <a:cubicBezTo>
                    <a:pt x="3652229" y="2834650"/>
                    <a:pt x="2834650" y="3652229"/>
                    <a:pt x="1826115" y="3652229"/>
                  </a:cubicBezTo>
                  <a:cubicBezTo>
                    <a:pt x="817579" y="3652229"/>
                    <a:pt x="0" y="2834650"/>
                    <a:pt x="0" y="1826114"/>
                  </a:cubicBezTo>
                  <a:cubicBezTo>
                    <a:pt x="0" y="817579"/>
                    <a:pt x="817579" y="0"/>
                    <a:pt x="1826115" y="0"/>
                  </a:cubicBezTo>
                  <a:cubicBezTo>
                    <a:pt x="2834650" y="0"/>
                    <a:pt x="3652229" y="817579"/>
                    <a:pt x="3652229" y="1826115"/>
                  </a:cubicBezTo>
                  <a:close/>
                </a:path>
              </a:pathLst>
            </a:custGeom>
            <a:solidFill>
              <a:schemeClr val="bg1"/>
            </a:solidFill>
            <a:ln w="2237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pic>
          <p:nvPicPr>
            <p:cNvPr id="15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7868680" y="2684350"/>
              <a:ext cx="2197457" cy="21974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标题 1"/>
          <p:cNvSpPr txBox="1"/>
          <p:nvPr/>
        </p:nvSpPr>
        <p:spPr>
          <a:xfrm rot="0" flipH="0" flipV="0">
            <a:off x="732146" y="6450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492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120053"/>
            <a:ext cx="12192000" cy="2638425"/>
          </a:xfrm>
          <a:custGeom>
            <a:avLst/>
            <a:gdLst>
              <a:gd name="connsiteX0" fmla="*/ 0 w 12192000"/>
              <a:gd name="connsiteY0" fmla="*/ 0 h 2638425"/>
              <a:gd name="connsiteX1" fmla="*/ 12192000 w 12192000"/>
              <a:gd name="connsiteY1" fmla="*/ 0 h 2638425"/>
              <a:gd name="connsiteX2" fmla="*/ 12192000 w 12192000"/>
              <a:gd name="connsiteY2" fmla="*/ 2638425 h 2638425"/>
              <a:gd name="connsiteX3" fmla="*/ 0 w 12192000"/>
              <a:gd name="connsiteY3" fmla="*/ 2638425 h 2638425"/>
            </a:gdLst>
            <a:rect l="l" t="t" r="r" b="b"/>
            <a:pathLst>
              <a:path w="12192000" h="2638425">
                <a:moveTo>
                  <a:pt x="0" y="0"/>
                </a:moveTo>
                <a:lnTo>
                  <a:pt x="12192000" y="0"/>
                </a:lnTo>
                <a:lnTo>
                  <a:pt x="12192000" y="2638425"/>
                </a:lnTo>
                <a:lnTo>
                  <a:pt x="0" y="263842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19886" y="0"/>
            <a:ext cx="2587163" cy="3361687"/>
          </a:xfrm>
          <a:custGeom>
            <a:avLst/>
            <a:gdLst>
              <a:gd name="connsiteX0" fmla="*/ 0 w 2587163"/>
              <a:gd name="connsiteY0" fmla="*/ 0 h 3361687"/>
              <a:gd name="connsiteX1" fmla="*/ 2587163 w 2587163"/>
              <a:gd name="connsiteY1" fmla="*/ 0 h 3361687"/>
              <a:gd name="connsiteX2" fmla="*/ 2587163 w 2587163"/>
              <a:gd name="connsiteY2" fmla="*/ 2068217 h 3361687"/>
              <a:gd name="connsiteX3" fmla="*/ 1294141 w 2587163"/>
              <a:gd name="connsiteY3" fmla="*/ 3361687 h 3361687"/>
              <a:gd name="connsiteX4" fmla="*/ 1293694 w 2587163"/>
              <a:gd name="connsiteY4" fmla="*/ 3361687 h 3361687"/>
              <a:gd name="connsiteX5" fmla="*/ 0 w 2587163"/>
              <a:gd name="connsiteY5" fmla="*/ 2068441 h 3361687"/>
              <a:gd name="connsiteX6" fmla="*/ 0 w 2587163"/>
              <a:gd name="connsiteY6" fmla="*/ 2068217 h 3361687"/>
            </a:gdLst>
            <a:rect l="l" t="t" r="r" b="b"/>
            <a:pathLst>
              <a:path w="2587163" h="3361687">
                <a:moveTo>
                  <a:pt x="0" y="0"/>
                </a:moveTo>
                <a:lnTo>
                  <a:pt x="2587163" y="0"/>
                </a:lnTo>
                <a:lnTo>
                  <a:pt x="2587163" y="2068217"/>
                </a:lnTo>
                <a:cubicBezTo>
                  <a:pt x="2587298" y="2782467"/>
                  <a:pt x="2008390" y="3361553"/>
                  <a:pt x="1294141" y="3361687"/>
                </a:cubicBezTo>
                <a:cubicBezTo>
                  <a:pt x="1293991" y="3361687"/>
                  <a:pt x="1293843" y="3361687"/>
                  <a:pt x="1293694" y="3361687"/>
                </a:cubicBezTo>
                <a:cubicBezTo>
                  <a:pt x="579330" y="3361822"/>
                  <a:pt x="123" y="2782802"/>
                  <a:pt x="0" y="2068441"/>
                </a:cubicBezTo>
                <a:cubicBezTo>
                  <a:pt x="0" y="2068374"/>
                  <a:pt x="0" y="2068285"/>
                  <a:pt x="0" y="2068217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34299" y="4792288"/>
            <a:ext cx="1558337" cy="1322551"/>
          </a:xfrm>
          <a:custGeom>
            <a:avLst/>
            <a:gdLst>
              <a:gd name="connsiteX0" fmla="*/ 1558338 w 1558337"/>
              <a:gd name="connsiteY0" fmla="*/ 0 h 1322551"/>
              <a:gd name="connsiteX1" fmla="*/ 1558338 w 1558337"/>
              <a:gd name="connsiteY1" fmla="*/ 543383 h 1322551"/>
              <a:gd name="connsiteX2" fmla="*/ 779169 w 1558337"/>
              <a:gd name="connsiteY2" fmla="*/ 1322552 h 1322551"/>
              <a:gd name="connsiteX3" fmla="*/ 0 w 1558337"/>
              <a:gd name="connsiteY3" fmla="*/ 543383 h 1322551"/>
              <a:gd name="connsiteX4" fmla="*/ 0 w 1558337"/>
              <a:gd name="connsiteY4" fmla="*/ 51229 h 1322551"/>
              <a:gd name="connsiteX5" fmla="*/ 1558338 w 1558337"/>
              <a:gd name="connsiteY5" fmla="*/ 0 h 1322551"/>
            </a:gdLst>
            <a:rect l="l" t="t" r="r" b="b"/>
            <a:pathLst>
              <a:path w="1558337" h="1322551">
                <a:moveTo>
                  <a:pt x="1558338" y="0"/>
                </a:moveTo>
                <a:lnTo>
                  <a:pt x="1558338" y="543383"/>
                </a:lnTo>
                <a:cubicBezTo>
                  <a:pt x="1558338" y="973704"/>
                  <a:pt x="1209490" y="1322552"/>
                  <a:pt x="779169" y="1322552"/>
                </a:cubicBezTo>
                <a:cubicBezTo>
                  <a:pt x="348845" y="1322552"/>
                  <a:pt x="0" y="973704"/>
                  <a:pt x="0" y="543383"/>
                </a:cubicBezTo>
                <a:lnTo>
                  <a:pt x="0" y="51229"/>
                </a:lnTo>
                <a:cubicBezTo>
                  <a:pt x="504285" y="249791"/>
                  <a:pt x="1068175" y="231245"/>
                  <a:pt x="1558338" y="0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95772" y="1921570"/>
            <a:ext cx="3035390" cy="3035390"/>
          </a:xfrm>
          <a:custGeom>
            <a:avLst/>
            <a:gdLst>
              <a:gd name="connsiteX0" fmla="*/ 3918887 w 3918886"/>
              <a:gd name="connsiteY0" fmla="*/ 1959444 h 3918887"/>
              <a:gd name="connsiteX1" fmla="*/ 1959443 w 3918886"/>
              <a:gd name="connsiteY1" fmla="*/ 3918887 h 3918887"/>
              <a:gd name="connsiteX2" fmla="*/ 0 w 3918886"/>
              <a:gd name="connsiteY2" fmla="*/ 1959444 h 3918887"/>
              <a:gd name="connsiteX3" fmla="*/ 1959443 w 3918886"/>
              <a:gd name="connsiteY3" fmla="*/ 1 h 3918887"/>
              <a:gd name="connsiteX4" fmla="*/ 3918887 w 3918886"/>
              <a:gd name="connsiteY4" fmla="*/ 1959444 h 3918887"/>
            </a:gdLst>
            <a:rect l="l" t="t" r="r" b="b"/>
            <a:pathLst>
              <a:path w="3918886" h="3918887">
                <a:moveTo>
                  <a:pt x="3918887" y="1959444"/>
                </a:moveTo>
                <a:cubicBezTo>
                  <a:pt x="3918887" y="3041614"/>
                  <a:pt x="3041614" y="3918887"/>
                  <a:pt x="1959443" y="3918887"/>
                </a:cubicBezTo>
                <a:cubicBezTo>
                  <a:pt x="877273" y="3918887"/>
                  <a:pt x="0" y="3041615"/>
                  <a:pt x="0" y="1959444"/>
                </a:cubicBezTo>
                <a:cubicBezTo>
                  <a:pt x="0" y="877273"/>
                  <a:pt x="877273" y="1"/>
                  <a:pt x="1959443" y="1"/>
                </a:cubicBezTo>
                <a:cubicBezTo>
                  <a:pt x="3041614" y="1"/>
                  <a:pt x="3918887" y="877273"/>
                  <a:pt x="3918887" y="19594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79375" cap="flat">
            <a:solidFill>
              <a:schemeClr val="bg1"/>
            </a:solidFill>
            <a:miter/>
          </a:ln>
          <a:effectLst>
            <a:outerShdw dist="254000" blurRad="381000" dir="4200000" sx="96000" sy="96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28801" y="2054599"/>
            <a:ext cx="2769332" cy="2769332"/>
          </a:xfrm>
          <a:custGeom>
            <a:avLst/>
            <a:gdLst>
              <a:gd name="connsiteX0" fmla="*/ 3652229 w 3652228"/>
              <a:gd name="connsiteY0" fmla="*/ 1826115 h 3652229"/>
              <a:gd name="connsiteX1" fmla="*/ 1826115 w 3652228"/>
              <a:gd name="connsiteY1" fmla="*/ 3652229 h 3652229"/>
              <a:gd name="connsiteX2" fmla="*/ 0 w 3652228"/>
              <a:gd name="connsiteY2" fmla="*/ 1826114 h 3652229"/>
              <a:gd name="connsiteX3" fmla="*/ 1826115 w 3652228"/>
              <a:gd name="connsiteY3" fmla="*/ 0 h 3652229"/>
              <a:gd name="connsiteX4" fmla="*/ 3652229 w 3652228"/>
              <a:gd name="connsiteY4" fmla="*/ 1826115 h 3652229"/>
            </a:gdLst>
            <a:rect l="l" t="t" r="r" b="b"/>
            <a:pathLst>
              <a:path w="3652228" h="3652229">
                <a:moveTo>
                  <a:pt x="3652229" y="1826115"/>
                </a:moveTo>
                <a:cubicBezTo>
                  <a:pt x="3652229" y="2834650"/>
                  <a:pt x="2834650" y="3652229"/>
                  <a:pt x="1826115" y="3652229"/>
                </a:cubicBezTo>
                <a:cubicBezTo>
                  <a:pt x="817579" y="3652229"/>
                  <a:pt x="0" y="2834650"/>
                  <a:pt x="0" y="1826114"/>
                </a:cubicBezTo>
                <a:cubicBezTo>
                  <a:pt x="0" y="817579"/>
                  <a:pt x="817579" y="0"/>
                  <a:pt x="1826115" y="0"/>
                </a:cubicBezTo>
                <a:cubicBezTo>
                  <a:pt x="2834650" y="0"/>
                  <a:pt x="3652229" y="817579"/>
                  <a:pt x="3652229" y="1826115"/>
                </a:cubicBezTo>
                <a:close/>
              </a:path>
            </a:pathLst>
          </a:custGeom>
          <a:solidFill>
            <a:schemeClr val="bg1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78965" y="2397714"/>
            <a:ext cx="6839935" cy="2083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发展历程与技术演进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05418" y="1258327"/>
            <a:ext cx="3216096" cy="4361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9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043769" y="6450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912012" y="3811362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701865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22158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834223" y="2214401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1950年代，图灵测试提出，为AI生成内容奠定基础。
早期计算机程序尝试创作音乐与文本，但受限于技术。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834226" y="1456127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早期探索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24074" y="4614687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神经网络和深度学习的发展，极大提升了生成模型的性能。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24079" y="3856413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D8D8D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深度学习革命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413930" y="2214401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GAN、VAE、Transformer等模型的提出，推动了AI生成内容的多样化和质量。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413934" y="1456127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当代模型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2064341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7200000" flipH="0" flipV="0">
            <a:off x="1058100" y="1310847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59640" y="2315937"/>
            <a:ext cx="300422" cy="27791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248128" y="2064341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7200000" flipH="0" flipV="0">
            <a:off x="6645828" y="1310847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47368" y="2304681"/>
            <a:ext cx="300422" cy="30042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450253" y="4464627"/>
            <a:ext cx="786608" cy="673768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7200000" flipH="0" flipV="0">
            <a:off x="3847953" y="3706375"/>
            <a:ext cx="301766" cy="258477"/>
          </a:xfrm>
          <a:custGeom>
            <a:avLst/>
            <a:gdLst>
              <a:gd name="connsiteX0" fmla="*/ 112840 w 786608"/>
              <a:gd name="connsiteY0" fmla="*/ 0 h 673768"/>
              <a:gd name="connsiteX1" fmla="*/ 336887 w 786608"/>
              <a:gd name="connsiteY1" fmla="*/ 0 h 673768"/>
              <a:gd name="connsiteX2" fmla="*/ 336886 w 786608"/>
              <a:gd name="connsiteY2" fmla="*/ 3 h 673768"/>
              <a:gd name="connsiteX3" fmla="*/ 449726 w 786608"/>
              <a:gd name="connsiteY3" fmla="*/ 112843 h 673768"/>
              <a:gd name="connsiteX4" fmla="*/ 562566 w 786608"/>
              <a:gd name="connsiteY4" fmla="*/ 3 h 673768"/>
              <a:gd name="connsiteX5" fmla="*/ 562566 w 786608"/>
              <a:gd name="connsiteY5" fmla="*/ 0 h 673768"/>
              <a:gd name="connsiteX6" fmla="*/ 786608 w 786608"/>
              <a:gd name="connsiteY6" fmla="*/ 0 h 673768"/>
              <a:gd name="connsiteX7" fmla="*/ 786608 w 786608"/>
              <a:gd name="connsiteY7" fmla="*/ 673768 h 673768"/>
              <a:gd name="connsiteX8" fmla="*/ 112840 w 786608"/>
              <a:gd name="connsiteY8" fmla="*/ 673768 h 673768"/>
              <a:gd name="connsiteX9" fmla="*/ 112840 w 786608"/>
              <a:gd name="connsiteY9" fmla="*/ 449725 h 673768"/>
              <a:gd name="connsiteX10" fmla="*/ 0 w 786608"/>
              <a:gd name="connsiteY10" fmla="*/ 336885 h 673768"/>
              <a:gd name="connsiteX11" fmla="*/ 112840 w 786608"/>
              <a:gd name="connsiteY11" fmla="*/ 224045 h 673768"/>
            </a:gdLst>
            <a:rect l="l" t="t" r="r" b="b"/>
            <a:pathLst>
              <a:path w="786608" h="673768">
                <a:moveTo>
                  <a:pt x="112840" y="0"/>
                </a:moveTo>
                <a:lnTo>
                  <a:pt x="336887" y="0"/>
                </a:lnTo>
                <a:lnTo>
                  <a:pt x="336886" y="3"/>
                </a:lnTo>
                <a:cubicBezTo>
                  <a:pt x="336886" y="62323"/>
                  <a:pt x="387406" y="112843"/>
                  <a:pt x="449726" y="112843"/>
                </a:cubicBezTo>
                <a:cubicBezTo>
                  <a:pt x="512046" y="112843"/>
                  <a:pt x="562566" y="62323"/>
                  <a:pt x="562566" y="3"/>
                </a:cubicBezTo>
                <a:lnTo>
                  <a:pt x="562566" y="0"/>
                </a:lnTo>
                <a:lnTo>
                  <a:pt x="786608" y="0"/>
                </a:lnTo>
                <a:lnTo>
                  <a:pt x="786608" y="673768"/>
                </a:lnTo>
                <a:lnTo>
                  <a:pt x="112840" y="673768"/>
                </a:lnTo>
                <a:lnTo>
                  <a:pt x="112840" y="449725"/>
                </a:lnTo>
                <a:cubicBezTo>
                  <a:pt x="50520" y="449725"/>
                  <a:pt x="0" y="399205"/>
                  <a:pt x="0" y="336885"/>
                </a:cubicBezTo>
                <a:cubicBezTo>
                  <a:pt x="0" y="274565"/>
                  <a:pt x="50520" y="224045"/>
                  <a:pt x="112840" y="2240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749494" y="4721475"/>
            <a:ext cx="300422" cy="27236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从概念到现实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5537504" y="2890866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应用拓展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537504" y="3533863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从基础的马尔可夫链到复杂的深度生成模型。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194306" y="3357083"/>
            <a:ext cx="134408" cy="134683"/>
          </a:xfrm>
          <a:prstGeom prst="ellipse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22686" y="3286015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537504" y="1231150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模型演化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537504" y="1874146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AIGC技术在文本、音频、图像、视频等多个领域的应用。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94306" y="1697367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122686" y="1626299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537504" y="4550583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商业化探索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537504" y="5193580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探索AI生成内容在商业领域的应用潜力和模式。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194306" y="5016800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122686" y="4945732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-786090" y="2791315"/>
            <a:ext cx="1669862" cy="5030824"/>
          </a:xfrm>
          <a:custGeom>
            <a:avLst/>
            <a:gdLst>
              <a:gd name="T0" fmla="*/ 248 w 491"/>
              <a:gd name="T1" fmla="*/ 0 h 1482"/>
              <a:gd name="T2" fmla="*/ 6 w 491"/>
              <a:gd name="T3" fmla="*/ 226 h 1482"/>
              <a:gd name="T4" fmla="*/ 0 w 491"/>
              <a:gd name="T5" fmla="*/ 289 h 1482"/>
              <a:gd name="T6" fmla="*/ 0 w 491"/>
              <a:gd name="T7" fmla="*/ 299 h 1482"/>
              <a:gd name="T8" fmla="*/ 0 w 491"/>
              <a:gd name="T9" fmla="*/ 1440 h 1482"/>
              <a:gd name="T10" fmla="*/ 43 w 491"/>
              <a:gd name="T11" fmla="*/ 1482 h 1482"/>
              <a:gd name="T12" fmla="*/ 86 w 491"/>
              <a:gd name="T13" fmla="*/ 1440 h 1482"/>
              <a:gd name="T14" fmla="*/ 85 w 491"/>
              <a:gd name="T15" fmla="*/ 422 h 1482"/>
              <a:gd name="T16" fmla="*/ 248 w 491"/>
              <a:gd name="T17" fmla="*/ 485 h 1482"/>
              <a:gd name="T18" fmla="*/ 491 w 491"/>
              <a:gd name="T19" fmla="*/ 243 h 1482"/>
              <a:gd name="T20" fmla="*/ 248 w 491"/>
              <a:gd name="T21" fmla="*/ 0 h 1482"/>
              <a:gd name="T22" fmla="*/ 248 w 491"/>
              <a:gd name="T23" fmla="*/ 410 h 1482"/>
              <a:gd name="T24" fmla="*/ 85 w 491"/>
              <a:gd name="T25" fmla="*/ 282 h 1482"/>
              <a:gd name="T26" fmla="*/ 81 w 491"/>
              <a:gd name="T27" fmla="*/ 226 h 1482"/>
              <a:gd name="T28" fmla="*/ 248 w 491"/>
              <a:gd name="T29" fmla="*/ 75 h 1482"/>
              <a:gd name="T30" fmla="*/ 416 w 491"/>
              <a:gd name="T31" fmla="*/ 243 h 1482"/>
              <a:gd name="T32" fmla="*/ 248 w 491"/>
              <a:gd name="T33" fmla="*/ 410 h 1482"/>
            </a:gdLst>
            <a:rect l="0" t="0" r="r" b="b"/>
            <a:pathLst>
              <a:path w="491" h="1482">
                <a:moveTo>
                  <a:pt x="248" y="0"/>
                </a:moveTo>
                <a:cubicBezTo>
                  <a:pt x="120" y="0"/>
                  <a:pt x="15" y="100"/>
                  <a:pt x="6" y="226"/>
                </a:cubicBezTo>
                <a:cubicBezTo>
                  <a:pt x="6" y="226"/>
                  <a:pt x="1" y="266"/>
                  <a:pt x="0" y="289"/>
                </a:cubicBezTo>
                <a:cubicBezTo>
                  <a:pt x="0" y="292"/>
                  <a:pt x="0" y="295"/>
                  <a:pt x="0" y="299"/>
                </a:cubicBezTo>
                <a:cubicBezTo>
                  <a:pt x="0" y="533"/>
                  <a:pt x="0" y="1414"/>
                  <a:pt x="0" y="1440"/>
                </a:cubicBezTo>
                <a:cubicBezTo>
                  <a:pt x="1" y="1463"/>
                  <a:pt x="20" y="1482"/>
                  <a:pt x="43" y="1482"/>
                </a:cubicBezTo>
                <a:cubicBezTo>
                  <a:pt x="66" y="1482"/>
                  <a:pt x="85" y="1463"/>
                  <a:pt x="86" y="1440"/>
                </a:cubicBezTo>
                <a:cubicBezTo>
                  <a:pt x="86" y="1419"/>
                  <a:pt x="85" y="616"/>
                  <a:pt x="85" y="422"/>
                </a:cubicBezTo>
                <a:cubicBezTo>
                  <a:pt x="128" y="461"/>
                  <a:pt x="185" y="485"/>
                  <a:pt x="248" y="485"/>
                </a:cubicBezTo>
                <a:cubicBezTo>
                  <a:pt x="382" y="485"/>
                  <a:pt x="491" y="377"/>
                  <a:pt x="491" y="243"/>
                </a:cubicBezTo>
                <a:cubicBezTo>
                  <a:pt x="491" y="109"/>
                  <a:pt x="382" y="0"/>
                  <a:pt x="248" y="0"/>
                </a:cubicBezTo>
                <a:moveTo>
                  <a:pt x="248" y="410"/>
                </a:moveTo>
                <a:cubicBezTo>
                  <a:pt x="169" y="410"/>
                  <a:pt x="103" y="356"/>
                  <a:pt x="85" y="282"/>
                </a:cubicBezTo>
                <a:cubicBezTo>
                  <a:pt x="79" y="250"/>
                  <a:pt x="81" y="226"/>
                  <a:pt x="81" y="226"/>
                </a:cubicBezTo>
                <a:cubicBezTo>
                  <a:pt x="89" y="141"/>
                  <a:pt x="161" y="75"/>
                  <a:pt x="248" y="75"/>
                </a:cubicBezTo>
                <a:cubicBezTo>
                  <a:pt x="341" y="75"/>
                  <a:pt x="416" y="150"/>
                  <a:pt x="416" y="243"/>
                </a:cubicBezTo>
                <a:cubicBezTo>
                  <a:pt x="416" y="335"/>
                  <a:pt x="341" y="410"/>
                  <a:pt x="248" y="41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0" flipV="0">
            <a:off x="-783434" y="82819"/>
            <a:ext cx="1667207" cy="5028167"/>
          </a:xfrm>
          <a:custGeom>
            <a:avLst/>
            <a:gdLst>
              <a:gd name="T0" fmla="*/ 0 w 491"/>
              <a:gd name="T1" fmla="*/ 243 h 1482"/>
              <a:gd name="T2" fmla="*/ 243 w 491"/>
              <a:gd name="T3" fmla="*/ 485 h 1482"/>
              <a:gd name="T4" fmla="*/ 406 w 491"/>
              <a:gd name="T5" fmla="*/ 422 h 1482"/>
              <a:gd name="T6" fmla="*/ 406 w 491"/>
              <a:gd name="T7" fmla="*/ 1440 h 1482"/>
              <a:gd name="T8" fmla="*/ 448 w 491"/>
              <a:gd name="T9" fmla="*/ 1482 h 1482"/>
              <a:gd name="T10" fmla="*/ 491 w 491"/>
              <a:gd name="T11" fmla="*/ 1440 h 1482"/>
              <a:gd name="T12" fmla="*/ 491 w 491"/>
              <a:gd name="T13" fmla="*/ 299 h 1482"/>
              <a:gd name="T14" fmla="*/ 491 w 491"/>
              <a:gd name="T15" fmla="*/ 289 h 1482"/>
              <a:gd name="T16" fmla="*/ 485 w 491"/>
              <a:gd name="T17" fmla="*/ 226 h 1482"/>
              <a:gd name="T18" fmla="*/ 243 w 491"/>
              <a:gd name="T19" fmla="*/ 0 h 1482"/>
              <a:gd name="T20" fmla="*/ 0 w 491"/>
              <a:gd name="T21" fmla="*/ 243 h 1482"/>
              <a:gd name="T22" fmla="*/ 75 w 491"/>
              <a:gd name="T23" fmla="*/ 243 h 1482"/>
              <a:gd name="T24" fmla="*/ 243 w 491"/>
              <a:gd name="T25" fmla="*/ 75 h 1482"/>
              <a:gd name="T26" fmla="*/ 410 w 491"/>
              <a:gd name="T27" fmla="*/ 226 h 1482"/>
              <a:gd name="T28" fmla="*/ 406 w 491"/>
              <a:gd name="T29" fmla="*/ 283 h 1482"/>
              <a:gd name="T30" fmla="*/ 243 w 491"/>
              <a:gd name="T31" fmla="*/ 410 h 1482"/>
              <a:gd name="T32" fmla="*/ 75 w 491"/>
              <a:gd name="T33" fmla="*/ 243 h 1482"/>
            </a:gdLst>
            <a:rect l="0" t="0" r="r" b="b"/>
            <a:pathLst>
              <a:path w="491" h="1482">
                <a:moveTo>
                  <a:pt x="0" y="243"/>
                </a:moveTo>
                <a:cubicBezTo>
                  <a:pt x="0" y="377"/>
                  <a:pt x="109" y="485"/>
                  <a:pt x="243" y="485"/>
                </a:cubicBezTo>
                <a:cubicBezTo>
                  <a:pt x="306" y="485"/>
                  <a:pt x="363" y="461"/>
                  <a:pt x="406" y="422"/>
                </a:cubicBezTo>
                <a:cubicBezTo>
                  <a:pt x="406" y="616"/>
                  <a:pt x="406" y="1419"/>
                  <a:pt x="406" y="1440"/>
                </a:cubicBezTo>
                <a:cubicBezTo>
                  <a:pt x="406" y="1463"/>
                  <a:pt x="425" y="1482"/>
                  <a:pt x="448" y="1482"/>
                </a:cubicBezTo>
                <a:cubicBezTo>
                  <a:pt x="472" y="1482"/>
                  <a:pt x="491" y="1463"/>
                  <a:pt x="491" y="1440"/>
                </a:cubicBezTo>
                <a:cubicBezTo>
                  <a:pt x="491" y="1414"/>
                  <a:pt x="491" y="533"/>
                  <a:pt x="491" y="299"/>
                </a:cubicBezTo>
                <a:cubicBezTo>
                  <a:pt x="491" y="295"/>
                  <a:pt x="491" y="292"/>
                  <a:pt x="491" y="289"/>
                </a:cubicBezTo>
                <a:cubicBezTo>
                  <a:pt x="490" y="266"/>
                  <a:pt x="485" y="226"/>
                  <a:pt x="485" y="226"/>
                </a:cubicBezTo>
                <a:cubicBezTo>
                  <a:pt x="476" y="100"/>
                  <a:pt x="371" y="0"/>
                  <a:pt x="243" y="0"/>
                </a:cubicBezTo>
                <a:cubicBezTo>
                  <a:pt x="109" y="0"/>
                  <a:pt x="0" y="109"/>
                  <a:pt x="0" y="243"/>
                </a:cubicBezTo>
                <a:moveTo>
                  <a:pt x="75" y="243"/>
                </a:moveTo>
                <a:cubicBezTo>
                  <a:pt x="75" y="150"/>
                  <a:pt x="150" y="75"/>
                  <a:pt x="243" y="75"/>
                </a:cubicBezTo>
                <a:cubicBezTo>
                  <a:pt x="330" y="75"/>
                  <a:pt x="402" y="141"/>
                  <a:pt x="410" y="226"/>
                </a:cubicBezTo>
                <a:cubicBezTo>
                  <a:pt x="410" y="226"/>
                  <a:pt x="412" y="250"/>
                  <a:pt x="406" y="283"/>
                </a:cubicBezTo>
                <a:cubicBezTo>
                  <a:pt x="388" y="356"/>
                  <a:pt x="322" y="410"/>
                  <a:pt x="243" y="410"/>
                </a:cubicBezTo>
                <a:cubicBezTo>
                  <a:pt x="150" y="410"/>
                  <a:pt x="75" y="335"/>
                  <a:pt x="75" y="243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 flipH="0" flipV="0">
            <a:off x="266535" y="-322833"/>
            <a:ext cx="1667207" cy="7170582"/>
          </a:xfrm>
          <a:custGeom>
            <a:avLst/>
            <a:gdLst>
              <a:gd name="T0" fmla="*/ 0 w 491"/>
              <a:gd name="T1" fmla="*/ 242 h 2113"/>
              <a:gd name="T2" fmla="*/ 243 w 491"/>
              <a:gd name="T3" fmla="*/ 485 h 2113"/>
              <a:gd name="T4" fmla="*/ 406 w 491"/>
              <a:gd name="T5" fmla="*/ 422 h 2113"/>
              <a:gd name="T6" fmla="*/ 405 w 491"/>
              <a:gd name="T7" fmla="*/ 2071 h 2113"/>
              <a:gd name="T8" fmla="*/ 448 w 491"/>
              <a:gd name="T9" fmla="*/ 2113 h 2113"/>
              <a:gd name="T10" fmla="*/ 491 w 491"/>
              <a:gd name="T11" fmla="*/ 2071 h 2113"/>
              <a:gd name="T12" fmla="*/ 491 w 491"/>
              <a:gd name="T13" fmla="*/ 298 h 2113"/>
              <a:gd name="T14" fmla="*/ 491 w 491"/>
              <a:gd name="T15" fmla="*/ 288 h 2113"/>
              <a:gd name="T16" fmla="*/ 484 w 491"/>
              <a:gd name="T17" fmla="*/ 226 h 2113"/>
              <a:gd name="T18" fmla="*/ 243 w 491"/>
              <a:gd name="T19" fmla="*/ 0 h 2113"/>
              <a:gd name="T20" fmla="*/ 0 w 491"/>
              <a:gd name="T21" fmla="*/ 242 h 2113"/>
              <a:gd name="T22" fmla="*/ 75 w 491"/>
              <a:gd name="T23" fmla="*/ 242 h 2113"/>
              <a:gd name="T24" fmla="*/ 243 w 491"/>
              <a:gd name="T25" fmla="*/ 75 h 2113"/>
              <a:gd name="T26" fmla="*/ 410 w 491"/>
              <a:gd name="T27" fmla="*/ 226 h 2113"/>
              <a:gd name="T28" fmla="*/ 406 w 491"/>
              <a:gd name="T29" fmla="*/ 282 h 2113"/>
              <a:gd name="T30" fmla="*/ 243 w 491"/>
              <a:gd name="T31" fmla="*/ 410 h 2113"/>
              <a:gd name="T32" fmla="*/ 75 w 491"/>
              <a:gd name="T33" fmla="*/ 242 h 2113"/>
            </a:gdLst>
            <a:rect l="0" t="0" r="r" b="b"/>
            <a:pathLst>
              <a:path w="491" h="2113">
                <a:moveTo>
                  <a:pt x="0" y="242"/>
                </a:moveTo>
                <a:cubicBezTo>
                  <a:pt x="0" y="376"/>
                  <a:pt x="109" y="485"/>
                  <a:pt x="243" y="485"/>
                </a:cubicBezTo>
                <a:cubicBezTo>
                  <a:pt x="305" y="485"/>
                  <a:pt x="363" y="461"/>
                  <a:pt x="406" y="422"/>
                </a:cubicBezTo>
                <a:cubicBezTo>
                  <a:pt x="406" y="616"/>
                  <a:pt x="405" y="2050"/>
                  <a:pt x="405" y="2071"/>
                </a:cubicBezTo>
                <a:cubicBezTo>
                  <a:pt x="406" y="2094"/>
                  <a:pt x="425" y="2113"/>
                  <a:pt x="448" y="2113"/>
                </a:cubicBezTo>
                <a:cubicBezTo>
                  <a:pt x="471" y="2113"/>
                  <a:pt x="490" y="2094"/>
                  <a:pt x="491" y="2071"/>
                </a:cubicBezTo>
                <a:cubicBezTo>
                  <a:pt x="491" y="2045"/>
                  <a:pt x="491" y="533"/>
                  <a:pt x="491" y="298"/>
                </a:cubicBezTo>
                <a:cubicBezTo>
                  <a:pt x="491" y="295"/>
                  <a:pt x="491" y="292"/>
                  <a:pt x="491" y="288"/>
                </a:cubicBezTo>
                <a:cubicBezTo>
                  <a:pt x="490" y="266"/>
                  <a:pt x="484" y="226"/>
                  <a:pt x="484" y="226"/>
                </a:cubicBezTo>
                <a:cubicBezTo>
                  <a:pt x="476" y="100"/>
                  <a:pt x="371" y="0"/>
                  <a:pt x="243" y="0"/>
                </a:cubicBezTo>
                <a:cubicBezTo>
                  <a:pt x="109" y="0"/>
                  <a:pt x="0" y="108"/>
                  <a:pt x="0" y="242"/>
                </a:cubicBezTo>
                <a:close/>
                <a:moveTo>
                  <a:pt x="75" y="242"/>
                </a:moveTo>
                <a:cubicBezTo>
                  <a:pt x="75" y="150"/>
                  <a:pt x="150" y="75"/>
                  <a:pt x="243" y="75"/>
                </a:cubicBezTo>
                <a:cubicBezTo>
                  <a:pt x="330" y="75"/>
                  <a:pt x="401" y="141"/>
                  <a:pt x="410" y="226"/>
                </a:cubicBezTo>
                <a:cubicBezTo>
                  <a:pt x="410" y="226"/>
                  <a:pt x="412" y="250"/>
                  <a:pt x="406" y="282"/>
                </a:cubicBezTo>
                <a:cubicBezTo>
                  <a:pt x="388" y="356"/>
                  <a:pt x="321" y="410"/>
                  <a:pt x="243" y="410"/>
                </a:cubicBezTo>
                <a:cubicBezTo>
                  <a:pt x="150" y="410"/>
                  <a:pt x="75" y="335"/>
                  <a:pt x="75" y="242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432664" y="2320717"/>
            <a:ext cx="605292" cy="52992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444259" y="5006845"/>
            <a:ext cx="582102" cy="60529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604042" y="2959812"/>
            <a:ext cx="530011" cy="60529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技术推进路线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492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120053"/>
            <a:ext cx="12192000" cy="2638425"/>
          </a:xfrm>
          <a:custGeom>
            <a:avLst/>
            <a:gdLst>
              <a:gd name="connsiteX0" fmla="*/ 0 w 12192000"/>
              <a:gd name="connsiteY0" fmla="*/ 0 h 2638425"/>
              <a:gd name="connsiteX1" fmla="*/ 12192000 w 12192000"/>
              <a:gd name="connsiteY1" fmla="*/ 0 h 2638425"/>
              <a:gd name="connsiteX2" fmla="*/ 12192000 w 12192000"/>
              <a:gd name="connsiteY2" fmla="*/ 2638425 h 2638425"/>
              <a:gd name="connsiteX3" fmla="*/ 0 w 12192000"/>
              <a:gd name="connsiteY3" fmla="*/ 2638425 h 2638425"/>
            </a:gdLst>
            <a:rect l="l" t="t" r="r" b="b"/>
            <a:pathLst>
              <a:path w="12192000" h="2638425">
                <a:moveTo>
                  <a:pt x="0" y="0"/>
                </a:moveTo>
                <a:lnTo>
                  <a:pt x="12192000" y="0"/>
                </a:lnTo>
                <a:lnTo>
                  <a:pt x="12192000" y="2638425"/>
                </a:lnTo>
                <a:lnTo>
                  <a:pt x="0" y="263842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19886" y="0"/>
            <a:ext cx="2587163" cy="3361687"/>
          </a:xfrm>
          <a:custGeom>
            <a:avLst/>
            <a:gdLst>
              <a:gd name="connsiteX0" fmla="*/ 0 w 2587163"/>
              <a:gd name="connsiteY0" fmla="*/ 0 h 3361687"/>
              <a:gd name="connsiteX1" fmla="*/ 2587163 w 2587163"/>
              <a:gd name="connsiteY1" fmla="*/ 0 h 3361687"/>
              <a:gd name="connsiteX2" fmla="*/ 2587163 w 2587163"/>
              <a:gd name="connsiteY2" fmla="*/ 2068217 h 3361687"/>
              <a:gd name="connsiteX3" fmla="*/ 1294141 w 2587163"/>
              <a:gd name="connsiteY3" fmla="*/ 3361687 h 3361687"/>
              <a:gd name="connsiteX4" fmla="*/ 1293694 w 2587163"/>
              <a:gd name="connsiteY4" fmla="*/ 3361687 h 3361687"/>
              <a:gd name="connsiteX5" fmla="*/ 0 w 2587163"/>
              <a:gd name="connsiteY5" fmla="*/ 2068441 h 3361687"/>
              <a:gd name="connsiteX6" fmla="*/ 0 w 2587163"/>
              <a:gd name="connsiteY6" fmla="*/ 2068217 h 3361687"/>
            </a:gdLst>
            <a:rect l="l" t="t" r="r" b="b"/>
            <a:pathLst>
              <a:path w="2587163" h="3361687">
                <a:moveTo>
                  <a:pt x="0" y="0"/>
                </a:moveTo>
                <a:lnTo>
                  <a:pt x="2587163" y="0"/>
                </a:lnTo>
                <a:lnTo>
                  <a:pt x="2587163" y="2068217"/>
                </a:lnTo>
                <a:cubicBezTo>
                  <a:pt x="2587298" y="2782467"/>
                  <a:pt x="2008390" y="3361553"/>
                  <a:pt x="1294141" y="3361687"/>
                </a:cubicBezTo>
                <a:cubicBezTo>
                  <a:pt x="1293991" y="3361687"/>
                  <a:pt x="1293843" y="3361687"/>
                  <a:pt x="1293694" y="3361687"/>
                </a:cubicBezTo>
                <a:cubicBezTo>
                  <a:pt x="579330" y="3361822"/>
                  <a:pt x="123" y="2782802"/>
                  <a:pt x="0" y="2068441"/>
                </a:cubicBezTo>
                <a:cubicBezTo>
                  <a:pt x="0" y="2068374"/>
                  <a:pt x="0" y="2068285"/>
                  <a:pt x="0" y="2068217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34299" y="4792288"/>
            <a:ext cx="1558337" cy="1322551"/>
          </a:xfrm>
          <a:custGeom>
            <a:avLst/>
            <a:gdLst>
              <a:gd name="connsiteX0" fmla="*/ 1558338 w 1558337"/>
              <a:gd name="connsiteY0" fmla="*/ 0 h 1322551"/>
              <a:gd name="connsiteX1" fmla="*/ 1558338 w 1558337"/>
              <a:gd name="connsiteY1" fmla="*/ 543383 h 1322551"/>
              <a:gd name="connsiteX2" fmla="*/ 779169 w 1558337"/>
              <a:gd name="connsiteY2" fmla="*/ 1322552 h 1322551"/>
              <a:gd name="connsiteX3" fmla="*/ 0 w 1558337"/>
              <a:gd name="connsiteY3" fmla="*/ 543383 h 1322551"/>
              <a:gd name="connsiteX4" fmla="*/ 0 w 1558337"/>
              <a:gd name="connsiteY4" fmla="*/ 51229 h 1322551"/>
              <a:gd name="connsiteX5" fmla="*/ 1558338 w 1558337"/>
              <a:gd name="connsiteY5" fmla="*/ 0 h 1322551"/>
            </a:gdLst>
            <a:rect l="l" t="t" r="r" b="b"/>
            <a:pathLst>
              <a:path w="1558337" h="1322551">
                <a:moveTo>
                  <a:pt x="1558338" y="0"/>
                </a:moveTo>
                <a:lnTo>
                  <a:pt x="1558338" y="543383"/>
                </a:lnTo>
                <a:cubicBezTo>
                  <a:pt x="1558338" y="973704"/>
                  <a:pt x="1209490" y="1322552"/>
                  <a:pt x="779169" y="1322552"/>
                </a:cubicBezTo>
                <a:cubicBezTo>
                  <a:pt x="348845" y="1322552"/>
                  <a:pt x="0" y="973704"/>
                  <a:pt x="0" y="543383"/>
                </a:cubicBezTo>
                <a:lnTo>
                  <a:pt x="0" y="51229"/>
                </a:lnTo>
                <a:cubicBezTo>
                  <a:pt x="504285" y="249791"/>
                  <a:pt x="1068175" y="231245"/>
                  <a:pt x="1558338" y="0"/>
                </a:cubicBezTo>
                <a:close/>
              </a:path>
            </a:pathLst>
          </a:custGeom>
          <a:solidFill>
            <a:schemeClr val="accent2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95772" y="1921570"/>
            <a:ext cx="3035390" cy="3035390"/>
          </a:xfrm>
          <a:custGeom>
            <a:avLst/>
            <a:gdLst>
              <a:gd name="connsiteX0" fmla="*/ 3918887 w 3918886"/>
              <a:gd name="connsiteY0" fmla="*/ 1959444 h 3918887"/>
              <a:gd name="connsiteX1" fmla="*/ 1959443 w 3918886"/>
              <a:gd name="connsiteY1" fmla="*/ 3918887 h 3918887"/>
              <a:gd name="connsiteX2" fmla="*/ 0 w 3918886"/>
              <a:gd name="connsiteY2" fmla="*/ 1959444 h 3918887"/>
              <a:gd name="connsiteX3" fmla="*/ 1959443 w 3918886"/>
              <a:gd name="connsiteY3" fmla="*/ 1 h 3918887"/>
              <a:gd name="connsiteX4" fmla="*/ 3918887 w 3918886"/>
              <a:gd name="connsiteY4" fmla="*/ 1959444 h 3918887"/>
            </a:gdLst>
            <a:rect l="l" t="t" r="r" b="b"/>
            <a:pathLst>
              <a:path w="3918886" h="3918887">
                <a:moveTo>
                  <a:pt x="3918887" y="1959444"/>
                </a:moveTo>
                <a:cubicBezTo>
                  <a:pt x="3918887" y="3041614"/>
                  <a:pt x="3041614" y="3918887"/>
                  <a:pt x="1959443" y="3918887"/>
                </a:cubicBezTo>
                <a:cubicBezTo>
                  <a:pt x="877273" y="3918887"/>
                  <a:pt x="0" y="3041615"/>
                  <a:pt x="0" y="1959444"/>
                </a:cubicBezTo>
                <a:cubicBezTo>
                  <a:pt x="0" y="877273"/>
                  <a:pt x="877273" y="1"/>
                  <a:pt x="1959443" y="1"/>
                </a:cubicBezTo>
                <a:cubicBezTo>
                  <a:pt x="3041614" y="1"/>
                  <a:pt x="3918887" y="877273"/>
                  <a:pt x="3918887" y="19594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79375" cap="flat">
            <a:solidFill>
              <a:schemeClr val="bg1"/>
            </a:solidFill>
            <a:miter/>
          </a:ln>
          <a:effectLst>
            <a:outerShdw dist="254000" blurRad="381000" dir="4200000" sx="96000" sy="96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28801" y="2054599"/>
            <a:ext cx="2769332" cy="2769332"/>
          </a:xfrm>
          <a:custGeom>
            <a:avLst/>
            <a:gdLst>
              <a:gd name="connsiteX0" fmla="*/ 3652229 w 3652228"/>
              <a:gd name="connsiteY0" fmla="*/ 1826115 h 3652229"/>
              <a:gd name="connsiteX1" fmla="*/ 1826115 w 3652228"/>
              <a:gd name="connsiteY1" fmla="*/ 3652229 h 3652229"/>
              <a:gd name="connsiteX2" fmla="*/ 0 w 3652228"/>
              <a:gd name="connsiteY2" fmla="*/ 1826114 h 3652229"/>
              <a:gd name="connsiteX3" fmla="*/ 1826115 w 3652228"/>
              <a:gd name="connsiteY3" fmla="*/ 0 h 3652229"/>
              <a:gd name="connsiteX4" fmla="*/ 3652229 w 3652228"/>
              <a:gd name="connsiteY4" fmla="*/ 1826115 h 3652229"/>
            </a:gdLst>
            <a:rect l="l" t="t" r="r" b="b"/>
            <a:pathLst>
              <a:path w="3652228" h="3652229">
                <a:moveTo>
                  <a:pt x="3652229" y="1826115"/>
                </a:moveTo>
                <a:cubicBezTo>
                  <a:pt x="3652229" y="2834650"/>
                  <a:pt x="2834650" y="3652229"/>
                  <a:pt x="1826115" y="3652229"/>
                </a:cubicBezTo>
                <a:cubicBezTo>
                  <a:pt x="817579" y="3652229"/>
                  <a:pt x="0" y="2834650"/>
                  <a:pt x="0" y="1826114"/>
                </a:cubicBezTo>
                <a:cubicBezTo>
                  <a:pt x="0" y="817579"/>
                  <a:pt x="817579" y="0"/>
                  <a:pt x="1826115" y="0"/>
                </a:cubicBezTo>
                <a:cubicBezTo>
                  <a:pt x="2834650" y="0"/>
                  <a:pt x="3652229" y="817579"/>
                  <a:pt x="3652229" y="1826115"/>
                </a:cubicBezTo>
                <a:close/>
              </a:path>
            </a:pathLst>
          </a:custGeom>
          <a:solidFill>
            <a:schemeClr val="bg1"/>
          </a:solidFill>
          <a:ln w="2237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78965" y="2397714"/>
            <a:ext cx="6839935" cy="2083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关键技术与模型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05418" y="1258327"/>
            <a:ext cx="3216096" cy="4361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9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043769" y="6450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60400" y="2120945"/>
            <a:ext cx="3022512" cy="3022510"/>
          </a:xfrm>
          <a:prstGeom prst="donut">
            <a:avLst>
              <a:gd name="adj" fmla="val 883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48895" y="1028700"/>
            <a:ext cx="1367404" cy="831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048895" y="2777080"/>
            <a:ext cx="1367404" cy="831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571429" y="2120945"/>
            <a:ext cx="3022512" cy="3022510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 rot="0" flipH="0" flipV="0">
            <a:off x="5052448" y="1290437"/>
            <a:ext cx="646645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技术原理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052448" y="3038818"/>
            <a:ext cx="646645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应用案例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048895" y="4525461"/>
            <a:ext cx="1367404" cy="831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041144" y="3380858"/>
            <a:ext cx="6477756" cy="11064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GAN通过对抗训练生成高质量图像。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041144" y="1632477"/>
            <a:ext cx="6477756" cy="11064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艺术创作、游戏设计等领域的创新应用。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052448" y="4787198"/>
            <a:ext cx="646645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技术挑战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041144" y="5129238"/>
            <a:ext cx="6477756" cy="11064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训练稳定性和生成多样性的平衡问题。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生成对抗网络（GAN）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82000"/>
                  <a:lumOff val="18000"/>
                </a:scheme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57462" y="1273165"/>
            <a:ext cx="2897061" cy="47180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76200" blurRad="508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834866" y="1822993"/>
            <a:ext cx="1333669" cy="1333669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0" flipH="0" flipV="0">
            <a:off x="1051772" y="1273165"/>
            <a:ext cx="2898459" cy="15963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06978" y="3239208"/>
            <a:ext cx="2798029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技术特点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06978" y="4002655"/>
            <a:ext cx="2798029" cy="1599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VAE通过编码和解码过程生成数据。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43965" y="1273165"/>
            <a:ext cx="2897061" cy="47180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76200" blurRad="508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425662" y="1822993"/>
            <a:ext cx="1333669" cy="1333669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 rot="0" flipH="0" flipV="0">
            <a:off x="4642567" y="1273165"/>
            <a:ext cx="2898459" cy="15963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93481" y="3239209"/>
            <a:ext cx="2798029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EAF0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应用领域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93481" y="4002655"/>
            <a:ext cx="2798029" cy="1599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数据增强、风格迁移等应用。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30467" y="1273165"/>
            <a:ext cx="2897061" cy="47180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76200" blurRad="508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012164" y="1818120"/>
            <a:ext cx="1333669" cy="1338542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 rot="0" flipH="0" flipV="0">
            <a:off x="8229069" y="1273165"/>
            <a:ext cx="2898459" cy="15963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279983" y="3239208"/>
            <a:ext cx="2798029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E1D7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技术优化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279983" y="4002655"/>
            <a:ext cx="2798029" cy="1599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改进模型结构以提高生成质量和效率。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变分自编码器（VAE）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9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1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872814" y="3054435"/>
            <a:ext cx="21844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架构优势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872814" y="3631471"/>
            <a:ext cx="21844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Transformer模型通过自注意力机制处理序列数据。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415862" y="3054435"/>
            <a:ext cx="21971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语言模型应用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415862" y="3631471"/>
            <a:ext cx="21971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如BERT、GPT等在自然语言处理领域的突破。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981229" y="3054435"/>
            <a:ext cx="21971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多模态能力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981229" y="3631471"/>
            <a:ext cx="21971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应用于图像、文本的联合表示和生成。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872814" y="2028910"/>
            <a:ext cx="13970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15862" y="2028910"/>
            <a:ext cx="13970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81229" y="2028910"/>
            <a:ext cx="13970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98572" y="3276600"/>
            <a:ext cx="2334837" cy="6858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00824" y="2032000"/>
            <a:ext cx="1044830" cy="10774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Transformer模型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0" flipV="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2E1D77"/>
      </a:accent1>
      <a:accent2>
        <a:srgbClr val="FEAF06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